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63" r:id="rId2"/>
    <p:sldId id="265" r:id="rId3"/>
    <p:sldId id="266" r:id="rId4"/>
    <p:sldId id="275" r:id="rId5"/>
    <p:sldId id="276" r:id="rId6"/>
    <p:sldId id="278" r:id="rId7"/>
    <p:sldId id="277" r:id="rId8"/>
    <p:sldId id="280" r:id="rId9"/>
    <p:sldId id="281" r:id="rId10"/>
    <p:sldId id="310" r:id="rId11"/>
    <p:sldId id="268" r:id="rId12"/>
    <p:sldId id="317" r:id="rId13"/>
    <p:sldId id="313" r:id="rId14"/>
    <p:sldId id="292" r:id="rId15"/>
    <p:sldId id="293" r:id="rId16"/>
    <p:sldId id="295" r:id="rId17"/>
    <p:sldId id="285" r:id="rId18"/>
    <p:sldId id="287" r:id="rId19"/>
    <p:sldId id="289" r:id="rId20"/>
    <p:sldId id="290" r:id="rId21"/>
    <p:sldId id="291" r:id="rId22"/>
    <p:sldId id="297" r:id="rId23"/>
    <p:sldId id="302" r:id="rId24"/>
    <p:sldId id="300" r:id="rId25"/>
    <p:sldId id="303" r:id="rId26"/>
    <p:sldId id="304" r:id="rId27"/>
    <p:sldId id="306" r:id="rId28"/>
    <p:sldId id="305" r:id="rId29"/>
    <p:sldId id="307" r:id="rId30"/>
    <p:sldId id="267" r:id="rId31"/>
    <p:sldId id="256" r:id="rId32"/>
    <p:sldId id="257" r:id="rId33"/>
    <p:sldId id="262" r:id="rId34"/>
    <p:sldId id="258" r:id="rId35"/>
    <p:sldId id="259" r:id="rId36"/>
    <p:sldId id="261" r:id="rId37"/>
    <p:sldId id="269" r:id="rId38"/>
    <p:sldId id="272" r:id="rId39"/>
    <p:sldId id="274" r:id="rId40"/>
    <p:sldId id="260" r:id="rId41"/>
    <p:sldId id="264" r:id="rId42"/>
    <p:sldId id="315" r:id="rId43"/>
    <p:sldId id="273" r:id="rId44"/>
    <p:sldId id="286" r:id="rId45"/>
    <p:sldId id="316" r:id="rId46"/>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11" autoAdjust="0"/>
    <p:restoredTop sz="90000" autoAdjust="0"/>
  </p:normalViewPr>
  <p:slideViewPr>
    <p:cSldViewPr>
      <p:cViewPr varScale="1">
        <p:scale>
          <a:sx n="71" d="100"/>
          <a:sy n="71" d="100"/>
        </p:scale>
        <p:origin x="-108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60D863-7AFA-4B3C-B7B6-18A1036A7D74}"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pt-PT"/>
        </a:p>
      </dgm:t>
    </dgm:pt>
    <dgm:pt modelId="{8019FA4D-055E-48DE-9B18-A5796DD9FC0C}">
      <dgm:prSet phldrT="[Texto]" custT="1"/>
      <dgm:spPr/>
      <dgm:t>
        <a:bodyPr/>
        <a:lstStyle/>
        <a:p>
          <a:r>
            <a:rPr lang="pt-PT" sz="1600" dirty="0" smtClean="0"/>
            <a:t>Professor</a:t>
          </a:r>
          <a:endParaRPr lang="pt-PT" sz="1600" dirty="0"/>
        </a:p>
      </dgm:t>
    </dgm:pt>
    <dgm:pt modelId="{2FB721FD-D018-4DA8-9A0D-B80ED8D1D961}" type="parTrans" cxnId="{29A4114A-7815-49AD-BCD2-80BC01BE9FB7}">
      <dgm:prSet/>
      <dgm:spPr/>
      <dgm:t>
        <a:bodyPr/>
        <a:lstStyle/>
        <a:p>
          <a:endParaRPr lang="pt-PT"/>
        </a:p>
      </dgm:t>
    </dgm:pt>
    <dgm:pt modelId="{3029A0F6-8B99-446B-B1C0-2B845416B12B}" type="sibTrans" cxnId="{29A4114A-7815-49AD-BCD2-80BC01BE9FB7}">
      <dgm:prSet/>
      <dgm:spPr/>
      <dgm:t>
        <a:bodyPr/>
        <a:lstStyle/>
        <a:p>
          <a:endParaRPr lang="pt-PT"/>
        </a:p>
      </dgm:t>
    </dgm:pt>
    <dgm:pt modelId="{97257DD4-9883-4FC6-B57E-ABE17446C851}">
      <dgm:prSet phldrT="[Texto]" custT="1"/>
      <dgm:spPr/>
      <dgm:t>
        <a:bodyPr/>
        <a:lstStyle/>
        <a:p>
          <a:r>
            <a:rPr lang="pt-PT" sz="1700" dirty="0" smtClean="0"/>
            <a:t>alunos</a:t>
          </a:r>
          <a:endParaRPr lang="pt-PT" sz="1700" dirty="0"/>
        </a:p>
      </dgm:t>
    </dgm:pt>
    <dgm:pt modelId="{5652A8BE-D2E7-4366-834B-6922D495C0D4}" type="parTrans" cxnId="{5A1F43C6-8608-49B2-B9FE-5A961B2645E8}">
      <dgm:prSet/>
      <dgm:spPr>
        <a:solidFill>
          <a:srgbClr val="FF0000"/>
        </a:solidFill>
      </dgm:spPr>
      <dgm:t>
        <a:bodyPr/>
        <a:lstStyle/>
        <a:p>
          <a:endParaRPr lang="pt-PT"/>
        </a:p>
      </dgm:t>
    </dgm:pt>
    <dgm:pt modelId="{04E8D626-AED9-4FE0-82E7-0E48905C86D0}" type="sibTrans" cxnId="{5A1F43C6-8608-49B2-B9FE-5A961B2645E8}">
      <dgm:prSet/>
      <dgm:spPr/>
      <dgm:t>
        <a:bodyPr/>
        <a:lstStyle/>
        <a:p>
          <a:endParaRPr lang="pt-PT"/>
        </a:p>
      </dgm:t>
    </dgm:pt>
    <dgm:pt modelId="{CDA9B10B-954A-4E8B-A9BF-C7B88DC25E5D}">
      <dgm:prSet phldrT="[Texto]" custT="1"/>
      <dgm:spPr/>
      <dgm:t>
        <a:bodyPr/>
        <a:lstStyle/>
        <a:p>
          <a:r>
            <a:rPr lang="pt-PT" sz="1600" dirty="0" smtClean="0"/>
            <a:t>alunos</a:t>
          </a:r>
          <a:endParaRPr lang="pt-PT" sz="1600" dirty="0"/>
        </a:p>
      </dgm:t>
    </dgm:pt>
    <dgm:pt modelId="{D6564043-DCDD-4B0D-967C-0ADA6DB49690}" type="parTrans" cxnId="{0AF1EDD7-456F-4F50-A335-6D0686C2CA19}">
      <dgm:prSet/>
      <dgm:spPr>
        <a:solidFill>
          <a:srgbClr val="FF0000"/>
        </a:solidFill>
      </dgm:spPr>
      <dgm:t>
        <a:bodyPr/>
        <a:lstStyle/>
        <a:p>
          <a:endParaRPr lang="pt-PT"/>
        </a:p>
      </dgm:t>
    </dgm:pt>
    <dgm:pt modelId="{52FB29EF-D702-491C-B286-CA7D988F298B}" type="sibTrans" cxnId="{0AF1EDD7-456F-4F50-A335-6D0686C2CA19}">
      <dgm:prSet/>
      <dgm:spPr/>
      <dgm:t>
        <a:bodyPr/>
        <a:lstStyle/>
        <a:p>
          <a:endParaRPr lang="pt-PT"/>
        </a:p>
      </dgm:t>
    </dgm:pt>
    <dgm:pt modelId="{89949958-1B03-4785-B8CA-A3C0AEF8F44B}">
      <dgm:prSet phldrT="[Texto]"/>
      <dgm:spPr/>
      <dgm:t>
        <a:bodyPr/>
        <a:lstStyle/>
        <a:p>
          <a:r>
            <a:rPr lang="pt-PT" dirty="0" smtClean="0"/>
            <a:t>alunos</a:t>
          </a:r>
          <a:endParaRPr lang="pt-PT" dirty="0"/>
        </a:p>
      </dgm:t>
    </dgm:pt>
    <dgm:pt modelId="{E5D4408B-7234-4BE7-A798-15AFEC47DA2C}" type="parTrans" cxnId="{D8DE8934-C2EE-4E7A-9EAE-B3555562E5F3}">
      <dgm:prSet/>
      <dgm:spPr>
        <a:solidFill>
          <a:srgbClr val="FF0000"/>
        </a:solidFill>
      </dgm:spPr>
      <dgm:t>
        <a:bodyPr/>
        <a:lstStyle/>
        <a:p>
          <a:endParaRPr lang="pt-PT"/>
        </a:p>
      </dgm:t>
    </dgm:pt>
    <dgm:pt modelId="{94B3CAA5-003C-4E0B-85E6-4FE7FA5B4A76}" type="sibTrans" cxnId="{D8DE8934-C2EE-4E7A-9EAE-B3555562E5F3}">
      <dgm:prSet/>
      <dgm:spPr/>
      <dgm:t>
        <a:bodyPr/>
        <a:lstStyle/>
        <a:p>
          <a:endParaRPr lang="pt-PT"/>
        </a:p>
      </dgm:t>
    </dgm:pt>
    <dgm:pt modelId="{6C76C04C-28E7-464F-9106-740FBB0A04A1}">
      <dgm:prSet phldrT="[Texto]"/>
      <dgm:spPr/>
      <dgm:t>
        <a:bodyPr/>
        <a:lstStyle/>
        <a:p>
          <a:r>
            <a:rPr lang="pt-PT" dirty="0" smtClean="0"/>
            <a:t>alunos</a:t>
          </a:r>
          <a:endParaRPr lang="pt-PT" dirty="0"/>
        </a:p>
      </dgm:t>
    </dgm:pt>
    <dgm:pt modelId="{56EC514F-1202-4F9F-A9AC-938DACF65605}" type="parTrans" cxnId="{3922939B-FAA1-4357-AD36-455554E93F35}">
      <dgm:prSet/>
      <dgm:spPr>
        <a:solidFill>
          <a:srgbClr val="FF0000"/>
        </a:solidFill>
      </dgm:spPr>
      <dgm:t>
        <a:bodyPr/>
        <a:lstStyle/>
        <a:p>
          <a:endParaRPr lang="pt-PT"/>
        </a:p>
      </dgm:t>
    </dgm:pt>
    <dgm:pt modelId="{2F2129A4-92C0-4038-8ECA-FD023456566A}" type="sibTrans" cxnId="{3922939B-FAA1-4357-AD36-455554E93F35}">
      <dgm:prSet/>
      <dgm:spPr/>
      <dgm:t>
        <a:bodyPr/>
        <a:lstStyle/>
        <a:p>
          <a:endParaRPr lang="pt-PT"/>
        </a:p>
      </dgm:t>
    </dgm:pt>
    <dgm:pt modelId="{4E97529E-F4ED-4FCB-8C6E-342E485B193D}" type="pres">
      <dgm:prSet presAssocID="{0160D863-7AFA-4B3C-B7B6-18A1036A7D74}" presName="Name0" presStyleCnt="0">
        <dgm:presLayoutVars>
          <dgm:chMax val="1"/>
          <dgm:dir/>
          <dgm:animLvl val="ctr"/>
          <dgm:resizeHandles val="exact"/>
        </dgm:presLayoutVars>
      </dgm:prSet>
      <dgm:spPr/>
      <dgm:t>
        <a:bodyPr/>
        <a:lstStyle/>
        <a:p>
          <a:endParaRPr lang="pt-PT"/>
        </a:p>
      </dgm:t>
    </dgm:pt>
    <dgm:pt modelId="{E89C00B8-22D2-4526-AE9A-EA1ECC172812}" type="pres">
      <dgm:prSet presAssocID="{8019FA4D-055E-48DE-9B18-A5796DD9FC0C}" presName="centerShape" presStyleLbl="node0" presStyleIdx="0" presStyleCnt="1" custScaleX="132069" custScaleY="110414"/>
      <dgm:spPr/>
      <dgm:t>
        <a:bodyPr/>
        <a:lstStyle/>
        <a:p>
          <a:endParaRPr lang="pt-PT"/>
        </a:p>
      </dgm:t>
    </dgm:pt>
    <dgm:pt modelId="{F9B95ED2-9B42-4B04-AD55-78D70828B81D}" type="pres">
      <dgm:prSet presAssocID="{5652A8BE-D2E7-4366-834B-6922D495C0D4}" presName="parTrans" presStyleLbl="sibTrans2D1" presStyleIdx="0" presStyleCnt="4"/>
      <dgm:spPr/>
      <dgm:t>
        <a:bodyPr/>
        <a:lstStyle/>
        <a:p>
          <a:endParaRPr lang="pt-PT"/>
        </a:p>
      </dgm:t>
    </dgm:pt>
    <dgm:pt modelId="{B7F760F5-DE6A-44BF-B144-BD7CA5F87DB0}" type="pres">
      <dgm:prSet presAssocID="{5652A8BE-D2E7-4366-834B-6922D495C0D4}" presName="connectorText" presStyleLbl="sibTrans2D1" presStyleIdx="0" presStyleCnt="4"/>
      <dgm:spPr/>
      <dgm:t>
        <a:bodyPr/>
        <a:lstStyle/>
        <a:p>
          <a:endParaRPr lang="pt-PT"/>
        </a:p>
      </dgm:t>
    </dgm:pt>
    <dgm:pt modelId="{E421CF61-D78D-4652-B5B5-C6255EE89C12}" type="pres">
      <dgm:prSet presAssocID="{97257DD4-9883-4FC6-B57E-ABE17446C851}" presName="node" presStyleLbl="node1" presStyleIdx="0" presStyleCnt="4">
        <dgm:presLayoutVars>
          <dgm:bulletEnabled val="1"/>
        </dgm:presLayoutVars>
      </dgm:prSet>
      <dgm:spPr/>
      <dgm:t>
        <a:bodyPr/>
        <a:lstStyle/>
        <a:p>
          <a:endParaRPr lang="pt-PT"/>
        </a:p>
      </dgm:t>
    </dgm:pt>
    <dgm:pt modelId="{CFF9BBA4-403E-43ED-A87A-A7CEB3848DDA}" type="pres">
      <dgm:prSet presAssocID="{D6564043-DCDD-4B0D-967C-0ADA6DB49690}" presName="parTrans" presStyleLbl="sibTrans2D1" presStyleIdx="1" presStyleCnt="4"/>
      <dgm:spPr/>
      <dgm:t>
        <a:bodyPr/>
        <a:lstStyle/>
        <a:p>
          <a:endParaRPr lang="pt-PT"/>
        </a:p>
      </dgm:t>
    </dgm:pt>
    <dgm:pt modelId="{1D3746E4-4CEA-4C06-8BDF-2A40D36486FA}" type="pres">
      <dgm:prSet presAssocID="{D6564043-DCDD-4B0D-967C-0ADA6DB49690}" presName="connectorText" presStyleLbl="sibTrans2D1" presStyleIdx="1" presStyleCnt="4"/>
      <dgm:spPr/>
      <dgm:t>
        <a:bodyPr/>
        <a:lstStyle/>
        <a:p>
          <a:endParaRPr lang="pt-PT"/>
        </a:p>
      </dgm:t>
    </dgm:pt>
    <dgm:pt modelId="{9D639EFE-31CC-4456-A440-D2523D4A141C}" type="pres">
      <dgm:prSet presAssocID="{CDA9B10B-954A-4E8B-A9BF-C7B88DC25E5D}" presName="node" presStyleLbl="node1" presStyleIdx="1" presStyleCnt="4">
        <dgm:presLayoutVars>
          <dgm:bulletEnabled val="1"/>
        </dgm:presLayoutVars>
      </dgm:prSet>
      <dgm:spPr/>
      <dgm:t>
        <a:bodyPr/>
        <a:lstStyle/>
        <a:p>
          <a:endParaRPr lang="pt-PT"/>
        </a:p>
      </dgm:t>
    </dgm:pt>
    <dgm:pt modelId="{59531A2D-E7B1-468A-84F5-28454B80F439}" type="pres">
      <dgm:prSet presAssocID="{E5D4408B-7234-4BE7-A798-15AFEC47DA2C}" presName="parTrans" presStyleLbl="sibTrans2D1" presStyleIdx="2" presStyleCnt="4"/>
      <dgm:spPr/>
      <dgm:t>
        <a:bodyPr/>
        <a:lstStyle/>
        <a:p>
          <a:endParaRPr lang="pt-PT"/>
        </a:p>
      </dgm:t>
    </dgm:pt>
    <dgm:pt modelId="{46DB23D6-01C0-4DAC-913E-98D2FDB0DDC1}" type="pres">
      <dgm:prSet presAssocID="{E5D4408B-7234-4BE7-A798-15AFEC47DA2C}" presName="connectorText" presStyleLbl="sibTrans2D1" presStyleIdx="2" presStyleCnt="4"/>
      <dgm:spPr/>
      <dgm:t>
        <a:bodyPr/>
        <a:lstStyle/>
        <a:p>
          <a:endParaRPr lang="pt-PT"/>
        </a:p>
      </dgm:t>
    </dgm:pt>
    <dgm:pt modelId="{567E9BC3-F205-4401-9598-990041028D5F}" type="pres">
      <dgm:prSet presAssocID="{89949958-1B03-4785-B8CA-A3C0AEF8F44B}" presName="node" presStyleLbl="node1" presStyleIdx="2" presStyleCnt="4">
        <dgm:presLayoutVars>
          <dgm:bulletEnabled val="1"/>
        </dgm:presLayoutVars>
      </dgm:prSet>
      <dgm:spPr/>
      <dgm:t>
        <a:bodyPr/>
        <a:lstStyle/>
        <a:p>
          <a:endParaRPr lang="pt-PT"/>
        </a:p>
      </dgm:t>
    </dgm:pt>
    <dgm:pt modelId="{C24C478A-6843-455B-9635-64AF839DF24C}" type="pres">
      <dgm:prSet presAssocID="{56EC514F-1202-4F9F-A9AC-938DACF65605}" presName="parTrans" presStyleLbl="sibTrans2D1" presStyleIdx="3" presStyleCnt="4"/>
      <dgm:spPr/>
      <dgm:t>
        <a:bodyPr/>
        <a:lstStyle/>
        <a:p>
          <a:endParaRPr lang="pt-PT"/>
        </a:p>
      </dgm:t>
    </dgm:pt>
    <dgm:pt modelId="{949BEA65-D223-4DA2-A4C0-C7A5AA2CC0B8}" type="pres">
      <dgm:prSet presAssocID="{56EC514F-1202-4F9F-A9AC-938DACF65605}" presName="connectorText" presStyleLbl="sibTrans2D1" presStyleIdx="3" presStyleCnt="4"/>
      <dgm:spPr/>
      <dgm:t>
        <a:bodyPr/>
        <a:lstStyle/>
        <a:p>
          <a:endParaRPr lang="pt-PT"/>
        </a:p>
      </dgm:t>
    </dgm:pt>
    <dgm:pt modelId="{9EA6C4DF-D922-419D-A7F2-031F61B623C7}" type="pres">
      <dgm:prSet presAssocID="{6C76C04C-28E7-464F-9106-740FBB0A04A1}" presName="node" presStyleLbl="node1" presStyleIdx="3" presStyleCnt="4">
        <dgm:presLayoutVars>
          <dgm:bulletEnabled val="1"/>
        </dgm:presLayoutVars>
      </dgm:prSet>
      <dgm:spPr/>
      <dgm:t>
        <a:bodyPr/>
        <a:lstStyle/>
        <a:p>
          <a:endParaRPr lang="pt-PT"/>
        </a:p>
      </dgm:t>
    </dgm:pt>
  </dgm:ptLst>
  <dgm:cxnLst>
    <dgm:cxn modelId="{B8AA5293-7D64-4541-A915-8F193B24EBBE}" type="presOf" srcId="{0160D863-7AFA-4B3C-B7B6-18A1036A7D74}" destId="{4E97529E-F4ED-4FCB-8C6E-342E485B193D}" srcOrd="0" destOrd="0" presId="urn:microsoft.com/office/officeart/2005/8/layout/radial5"/>
    <dgm:cxn modelId="{0959FB85-2546-4399-AEB9-594358B99435}" type="presOf" srcId="{97257DD4-9883-4FC6-B57E-ABE17446C851}" destId="{E421CF61-D78D-4652-B5B5-C6255EE89C12}" srcOrd="0" destOrd="0" presId="urn:microsoft.com/office/officeart/2005/8/layout/radial5"/>
    <dgm:cxn modelId="{363F4A89-56F0-4E66-87B3-39E45D0DE901}" type="presOf" srcId="{89949958-1B03-4785-B8CA-A3C0AEF8F44B}" destId="{567E9BC3-F205-4401-9598-990041028D5F}" srcOrd="0" destOrd="0" presId="urn:microsoft.com/office/officeart/2005/8/layout/radial5"/>
    <dgm:cxn modelId="{FE214147-7ED6-4EE0-ACC4-9B312EE00A98}" type="presOf" srcId="{8019FA4D-055E-48DE-9B18-A5796DD9FC0C}" destId="{E89C00B8-22D2-4526-AE9A-EA1ECC172812}" srcOrd="0" destOrd="0" presId="urn:microsoft.com/office/officeart/2005/8/layout/radial5"/>
    <dgm:cxn modelId="{63310456-0486-4157-B163-5698F7B65C78}" type="presOf" srcId="{D6564043-DCDD-4B0D-967C-0ADA6DB49690}" destId="{1D3746E4-4CEA-4C06-8BDF-2A40D36486FA}" srcOrd="1" destOrd="0" presId="urn:microsoft.com/office/officeart/2005/8/layout/radial5"/>
    <dgm:cxn modelId="{D8DE8934-C2EE-4E7A-9EAE-B3555562E5F3}" srcId="{8019FA4D-055E-48DE-9B18-A5796DD9FC0C}" destId="{89949958-1B03-4785-B8CA-A3C0AEF8F44B}" srcOrd="2" destOrd="0" parTransId="{E5D4408B-7234-4BE7-A798-15AFEC47DA2C}" sibTransId="{94B3CAA5-003C-4E0B-85E6-4FE7FA5B4A76}"/>
    <dgm:cxn modelId="{EC72CDB1-66AB-4735-ACC5-BC23D18D8E0C}" type="presOf" srcId="{56EC514F-1202-4F9F-A9AC-938DACF65605}" destId="{949BEA65-D223-4DA2-A4C0-C7A5AA2CC0B8}" srcOrd="1" destOrd="0" presId="urn:microsoft.com/office/officeart/2005/8/layout/radial5"/>
    <dgm:cxn modelId="{FEAB286E-B5DD-420A-908D-90CBC0D259EF}" type="presOf" srcId="{E5D4408B-7234-4BE7-A798-15AFEC47DA2C}" destId="{59531A2D-E7B1-468A-84F5-28454B80F439}" srcOrd="0" destOrd="0" presId="urn:microsoft.com/office/officeart/2005/8/layout/radial5"/>
    <dgm:cxn modelId="{0AF1EDD7-456F-4F50-A335-6D0686C2CA19}" srcId="{8019FA4D-055E-48DE-9B18-A5796DD9FC0C}" destId="{CDA9B10B-954A-4E8B-A9BF-C7B88DC25E5D}" srcOrd="1" destOrd="0" parTransId="{D6564043-DCDD-4B0D-967C-0ADA6DB49690}" sibTransId="{52FB29EF-D702-491C-B286-CA7D988F298B}"/>
    <dgm:cxn modelId="{3922939B-FAA1-4357-AD36-455554E93F35}" srcId="{8019FA4D-055E-48DE-9B18-A5796DD9FC0C}" destId="{6C76C04C-28E7-464F-9106-740FBB0A04A1}" srcOrd="3" destOrd="0" parTransId="{56EC514F-1202-4F9F-A9AC-938DACF65605}" sibTransId="{2F2129A4-92C0-4038-8ECA-FD023456566A}"/>
    <dgm:cxn modelId="{0B24482F-04C6-4C4A-B6C3-DC0C46F4E180}" type="presOf" srcId="{6C76C04C-28E7-464F-9106-740FBB0A04A1}" destId="{9EA6C4DF-D922-419D-A7F2-031F61B623C7}" srcOrd="0" destOrd="0" presId="urn:microsoft.com/office/officeart/2005/8/layout/radial5"/>
    <dgm:cxn modelId="{E28FCBDC-D6F1-467F-80EE-CDC76A1CDB71}" type="presOf" srcId="{CDA9B10B-954A-4E8B-A9BF-C7B88DC25E5D}" destId="{9D639EFE-31CC-4456-A440-D2523D4A141C}" srcOrd="0" destOrd="0" presId="urn:microsoft.com/office/officeart/2005/8/layout/radial5"/>
    <dgm:cxn modelId="{7E1E067E-243E-4435-98FA-EBE81F0ED76E}" type="presOf" srcId="{5652A8BE-D2E7-4366-834B-6922D495C0D4}" destId="{B7F760F5-DE6A-44BF-B144-BD7CA5F87DB0}" srcOrd="1" destOrd="0" presId="urn:microsoft.com/office/officeart/2005/8/layout/radial5"/>
    <dgm:cxn modelId="{5A1F43C6-8608-49B2-B9FE-5A961B2645E8}" srcId="{8019FA4D-055E-48DE-9B18-A5796DD9FC0C}" destId="{97257DD4-9883-4FC6-B57E-ABE17446C851}" srcOrd="0" destOrd="0" parTransId="{5652A8BE-D2E7-4366-834B-6922D495C0D4}" sibTransId="{04E8D626-AED9-4FE0-82E7-0E48905C86D0}"/>
    <dgm:cxn modelId="{7031DAE2-E121-4DEE-A0E3-B164257F8C23}" type="presOf" srcId="{56EC514F-1202-4F9F-A9AC-938DACF65605}" destId="{C24C478A-6843-455B-9635-64AF839DF24C}" srcOrd="0" destOrd="0" presId="urn:microsoft.com/office/officeart/2005/8/layout/radial5"/>
    <dgm:cxn modelId="{584DFD7F-9447-4365-9899-1FEAF5A69181}" type="presOf" srcId="{D6564043-DCDD-4B0D-967C-0ADA6DB49690}" destId="{CFF9BBA4-403E-43ED-A87A-A7CEB3848DDA}" srcOrd="0" destOrd="0" presId="urn:microsoft.com/office/officeart/2005/8/layout/radial5"/>
    <dgm:cxn modelId="{29A4114A-7815-49AD-BCD2-80BC01BE9FB7}" srcId="{0160D863-7AFA-4B3C-B7B6-18A1036A7D74}" destId="{8019FA4D-055E-48DE-9B18-A5796DD9FC0C}" srcOrd="0" destOrd="0" parTransId="{2FB721FD-D018-4DA8-9A0D-B80ED8D1D961}" sibTransId="{3029A0F6-8B99-446B-B1C0-2B845416B12B}"/>
    <dgm:cxn modelId="{772D5A4A-66E6-4EB2-834B-A3D85ED35272}" type="presOf" srcId="{E5D4408B-7234-4BE7-A798-15AFEC47DA2C}" destId="{46DB23D6-01C0-4DAC-913E-98D2FDB0DDC1}" srcOrd="1" destOrd="0" presId="urn:microsoft.com/office/officeart/2005/8/layout/radial5"/>
    <dgm:cxn modelId="{C90C43CA-565A-4BF9-BD10-FFA942D0EDF0}" type="presOf" srcId="{5652A8BE-D2E7-4366-834B-6922D495C0D4}" destId="{F9B95ED2-9B42-4B04-AD55-78D70828B81D}" srcOrd="0" destOrd="0" presId="urn:microsoft.com/office/officeart/2005/8/layout/radial5"/>
    <dgm:cxn modelId="{CEF2D375-4F6C-4664-8E60-54921501B114}" type="presParOf" srcId="{4E97529E-F4ED-4FCB-8C6E-342E485B193D}" destId="{E89C00B8-22D2-4526-AE9A-EA1ECC172812}" srcOrd="0" destOrd="0" presId="urn:microsoft.com/office/officeart/2005/8/layout/radial5"/>
    <dgm:cxn modelId="{7EF20851-D430-4793-A8AC-C32E436E5A15}" type="presParOf" srcId="{4E97529E-F4ED-4FCB-8C6E-342E485B193D}" destId="{F9B95ED2-9B42-4B04-AD55-78D70828B81D}" srcOrd="1" destOrd="0" presId="urn:microsoft.com/office/officeart/2005/8/layout/radial5"/>
    <dgm:cxn modelId="{18EE78FF-194E-40DF-ACA2-5E3C0F174D24}" type="presParOf" srcId="{F9B95ED2-9B42-4B04-AD55-78D70828B81D}" destId="{B7F760F5-DE6A-44BF-B144-BD7CA5F87DB0}" srcOrd="0" destOrd="0" presId="urn:microsoft.com/office/officeart/2005/8/layout/radial5"/>
    <dgm:cxn modelId="{48103110-B0CC-4787-81F0-A17056643459}" type="presParOf" srcId="{4E97529E-F4ED-4FCB-8C6E-342E485B193D}" destId="{E421CF61-D78D-4652-B5B5-C6255EE89C12}" srcOrd="2" destOrd="0" presId="urn:microsoft.com/office/officeart/2005/8/layout/radial5"/>
    <dgm:cxn modelId="{5E61C0C4-3CF0-49AE-A601-07CB050DAB72}" type="presParOf" srcId="{4E97529E-F4ED-4FCB-8C6E-342E485B193D}" destId="{CFF9BBA4-403E-43ED-A87A-A7CEB3848DDA}" srcOrd="3" destOrd="0" presId="urn:microsoft.com/office/officeart/2005/8/layout/radial5"/>
    <dgm:cxn modelId="{CC09B66E-8EB2-40AD-9402-63AB866C5A71}" type="presParOf" srcId="{CFF9BBA4-403E-43ED-A87A-A7CEB3848DDA}" destId="{1D3746E4-4CEA-4C06-8BDF-2A40D36486FA}" srcOrd="0" destOrd="0" presId="urn:microsoft.com/office/officeart/2005/8/layout/radial5"/>
    <dgm:cxn modelId="{F9DDE149-9416-464D-896B-C4D6DECC2DFD}" type="presParOf" srcId="{4E97529E-F4ED-4FCB-8C6E-342E485B193D}" destId="{9D639EFE-31CC-4456-A440-D2523D4A141C}" srcOrd="4" destOrd="0" presId="urn:microsoft.com/office/officeart/2005/8/layout/radial5"/>
    <dgm:cxn modelId="{FA7EE0EC-882A-4088-BDAE-2A2601F39B6D}" type="presParOf" srcId="{4E97529E-F4ED-4FCB-8C6E-342E485B193D}" destId="{59531A2D-E7B1-468A-84F5-28454B80F439}" srcOrd="5" destOrd="0" presId="urn:microsoft.com/office/officeart/2005/8/layout/radial5"/>
    <dgm:cxn modelId="{5150897F-EEDB-4285-A7F4-FFAE3848D41E}" type="presParOf" srcId="{59531A2D-E7B1-468A-84F5-28454B80F439}" destId="{46DB23D6-01C0-4DAC-913E-98D2FDB0DDC1}" srcOrd="0" destOrd="0" presId="urn:microsoft.com/office/officeart/2005/8/layout/radial5"/>
    <dgm:cxn modelId="{B16BAD6B-4491-4063-8408-FC3BC9562156}" type="presParOf" srcId="{4E97529E-F4ED-4FCB-8C6E-342E485B193D}" destId="{567E9BC3-F205-4401-9598-990041028D5F}" srcOrd="6" destOrd="0" presId="urn:microsoft.com/office/officeart/2005/8/layout/radial5"/>
    <dgm:cxn modelId="{ED590F7B-8AAA-42C6-87FD-8E80D6D256C5}" type="presParOf" srcId="{4E97529E-F4ED-4FCB-8C6E-342E485B193D}" destId="{C24C478A-6843-455B-9635-64AF839DF24C}" srcOrd="7" destOrd="0" presId="urn:microsoft.com/office/officeart/2005/8/layout/radial5"/>
    <dgm:cxn modelId="{38279B60-5A5F-43E0-8378-0F6C1DA758E2}" type="presParOf" srcId="{C24C478A-6843-455B-9635-64AF839DF24C}" destId="{949BEA65-D223-4DA2-A4C0-C7A5AA2CC0B8}" srcOrd="0" destOrd="0" presId="urn:microsoft.com/office/officeart/2005/8/layout/radial5"/>
    <dgm:cxn modelId="{97389042-0047-4D81-B88B-836172A6CFD2}" type="presParOf" srcId="{4E97529E-F4ED-4FCB-8C6E-342E485B193D}" destId="{9EA6C4DF-D922-419D-A7F2-031F61B623C7}"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45E9CD-F512-47ED-8B9A-371FC51EFF5A}"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pt-PT"/>
        </a:p>
      </dgm:t>
    </dgm:pt>
    <dgm:pt modelId="{BCF7427F-84F6-476D-B0A5-804CCD4D24A3}">
      <dgm:prSet phldrT="[Texto]" custT="1"/>
      <dgm:spPr/>
      <dgm:t>
        <a:bodyPr/>
        <a:lstStyle/>
        <a:p>
          <a:r>
            <a:rPr lang="pt-PT" sz="1800" dirty="0" smtClean="0"/>
            <a:t>professor</a:t>
          </a:r>
          <a:endParaRPr lang="pt-PT" sz="1800" dirty="0"/>
        </a:p>
      </dgm:t>
    </dgm:pt>
    <dgm:pt modelId="{68BB5F9B-7885-4432-A62E-DBFCF8CA947B}" type="parTrans" cxnId="{12BE7231-4FBA-4B17-84CE-7A0CEE0F106E}">
      <dgm:prSet/>
      <dgm:spPr/>
      <dgm:t>
        <a:bodyPr/>
        <a:lstStyle/>
        <a:p>
          <a:endParaRPr lang="pt-PT"/>
        </a:p>
      </dgm:t>
    </dgm:pt>
    <dgm:pt modelId="{C49C239F-F418-4641-83A8-06A889A3C750}" type="sibTrans" cxnId="{12BE7231-4FBA-4B17-84CE-7A0CEE0F106E}">
      <dgm:prSet/>
      <dgm:spPr>
        <a:solidFill>
          <a:srgbClr val="C00000"/>
        </a:solidFill>
      </dgm:spPr>
      <dgm:t>
        <a:bodyPr/>
        <a:lstStyle/>
        <a:p>
          <a:endParaRPr lang="pt-PT"/>
        </a:p>
      </dgm:t>
    </dgm:pt>
    <dgm:pt modelId="{47116BB1-BB76-4D0B-BDD4-E57295E8FEC4}">
      <dgm:prSet phldrT="[Texto]" custT="1"/>
      <dgm:spPr/>
      <dgm:t>
        <a:bodyPr/>
        <a:lstStyle/>
        <a:p>
          <a:r>
            <a:rPr lang="pt-PT" sz="1800" dirty="0" smtClean="0"/>
            <a:t>aluno</a:t>
          </a:r>
          <a:endParaRPr lang="pt-PT" sz="1800" dirty="0"/>
        </a:p>
      </dgm:t>
    </dgm:pt>
    <dgm:pt modelId="{CF1268C2-B36D-4207-97DD-F9AA859CC28F}" type="parTrans" cxnId="{0A7DC04E-7B3B-4096-91AE-F44DBE1C9B6C}">
      <dgm:prSet/>
      <dgm:spPr/>
      <dgm:t>
        <a:bodyPr/>
        <a:lstStyle/>
        <a:p>
          <a:endParaRPr lang="pt-PT"/>
        </a:p>
      </dgm:t>
    </dgm:pt>
    <dgm:pt modelId="{ECAC76EF-EBF5-42B6-85E8-0283725332D5}" type="sibTrans" cxnId="{0A7DC04E-7B3B-4096-91AE-F44DBE1C9B6C}">
      <dgm:prSet/>
      <dgm:spPr>
        <a:solidFill>
          <a:srgbClr val="C00000"/>
        </a:solidFill>
      </dgm:spPr>
      <dgm:t>
        <a:bodyPr/>
        <a:lstStyle/>
        <a:p>
          <a:endParaRPr lang="pt-PT"/>
        </a:p>
      </dgm:t>
    </dgm:pt>
    <dgm:pt modelId="{5D7FB8E5-B789-48C5-B1EC-B8939867CD4C}">
      <dgm:prSet phldrT="[Texto]" custT="1"/>
      <dgm:spPr/>
      <dgm:t>
        <a:bodyPr/>
        <a:lstStyle/>
        <a:p>
          <a:r>
            <a:rPr lang="pt-PT" sz="1800" dirty="0" smtClean="0"/>
            <a:t>aluno</a:t>
          </a:r>
          <a:endParaRPr lang="pt-PT" sz="1800" dirty="0"/>
        </a:p>
      </dgm:t>
    </dgm:pt>
    <dgm:pt modelId="{6BBDBF03-B120-43B1-AF75-F16399CAE68D}" type="parTrans" cxnId="{9D99F996-6DD4-4F86-B9BB-7D8321190AC5}">
      <dgm:prSet/>
      <dgm:spPr/>
      <dgm:t>
        <a:bodyPr/>
        <a:lstStyle/>
        <a:p>
          <a:endParaRPr lang="pt-PT"/>
        </a:p>
      </dgm:t>
    </dgm:pt>
    <dgm:pt modelId="{4E575DD7-DDC2-4E30-9CC6-04ACD294F31C}" type="sibTrans" cxnId="{9D99F996-6DD4-4F86-B9BB-7D8321190AC5}">
      <dgm:prSet/>
      <dgm:spPr>
        <a:solidFill>
          <a:srgbClr val="C00000"/>
        </a:solidFill>
      </dgm:spPr>
      <dgm:t>
        <a:bodyPr/>
        <a:lstStyle/>
        <a:p>
          <a:endParaRPr lang="pt-PT"/>
        </a:p>
      </dgm:t>
    </dgm:pt>
    <dgm:pt modelId="{BF3500A2-5B17-4CE3-A482-B86A06CE77ED}" type="pres">
      <dgm:prSet presAssocID="{5445E9CD-F512-47ED-8B9A-371FC51EFF5A}" presName="Name0" presStyleCnt="0">
        <dgm:presLayoutVars>
          <dgm:dir/>
          <dgm:resizeHandles val="exact"/>
        </dgm:presLayoutVars>
      </dgm:prSet>
      <dgm:spPr/>
      <dgm:t>
        <a:bodyPr/>
        <a:lstStyle/>
        <a:p>
          <a:endParaRPr lang="pt-PT"/>
        </a:p>
      </dgm:t>
    </dgm:pt>
    <dgm:pt modelId="{6B577C1B-EDB9-4D77-A6BE-FDA7CC127D67}" type="pres">
      <dgm:prSet presAssocID="{BCF7427F-84F6-476D-B0A5-804CCD4D24A3}" presName="node" presStyleLbl="node1" presStyleIdx="0" presStyleCnt="3">
        <dgm:presLayoutVars>
          <dgm:bulletEnabled val="1"/>
        </dgm:presLayoutVars>
      </dgm:prSet>
      <dgm:spPr/>
      <dgm:t>
        <a:bodyPr/>
        <a:lstStyle/>
        <a:p>
          <a:endParaRPr lang="pt-PT"/>
        </a:p>
      </dgm:t>
    </dgm:pt>
    <dgm:pt modelId="{0011C118-1F95-4309-AE2A-F1E9054356B2}" type="pres">
      <dgm:prSet presAssocID="{C49C239F-F418-4641-83A8-06A889A3C750}" presName="sibTrans" presStyleLbl="sibTrans2D1" presStyleIdx="0" presStyleCnt="3"/>
      <dgm:spPr/>
      <dgm:t>
        <a:bodyPr/>
        <a:lstStyle/>
        <a:p>
          <a:endParaRPr lang="pt-PT"/>
        </a:p>
      </dgm:t>
    </dgm:pt>
    <dgm:pt modelId="{080A36F9-0EA6-4104-9B24-3838A54AF66B}" type="pres">
      <dgm:prSet presAssocID="{C49C239F-F418-4641-83A8-06A889A3C750}" presName="connectorText" presStyleLbl="sibTrans2D1" presStyleIdx="0" presStyleCnt="3"/>
      <dgm:spPr/>
      <dgm:t>
        <a:bodyPr/>
        <a:lstStyle/>
        <a:p>
          <a:endParaRPr lang="pt-PT"/>
        </a:p>
      </dgm:t>
    </dgm:pt>
    <dgm:pt modelId="{7B79A084-E9AC-43E4-BB3E-8FB744E86A42}" type="pres">
      <dgm:prSet presAssocID="{47116BB1-BB76-4D0B-BDD4-E57295E8FEC4}" presName="node" presStyleLbl="node1" presStyleIdx="1" presStyleCnt="3">
        <dgm:presLayoutVars>
          <dgm:bulletEnabled val="1"/>
        </dgm:presLayoutVars>
      </dgm:prSet>
      <dgm:spPr/>
      <dgm:t>
        <a:bodyPr/>
        <a:lstStyle/>
        <a:p>
          <a:endParaRPr lang="pt-PT"/>
        </a:p>
      </dgm:t>
    </dgm:pt>
    <dgm:pt modelId="{8B11E474-D9B1-4AA7-ADBA-657E0AD3607C}" type="pres">
      <dgm:prSet presAssocID="{ECAC76EF-EBF5-42B6-85E8-0283725332D5}" presName="sibTrans" presStyleLbl="sibTrans2D1" presStyleIdx="1" presStyleCnt="3"/>
      <dgm:spPr/>
      <dgm:t>
        <a:bodyPr/>
        <a:lstStyle/>
        <a:p>
          <a:endParaRPr lang="pt-PT"/>
        </a:p>
      </dgm:t>
    </dgm:pt>
    <dgm:pt modelId="{3A2A11FD-F57B-4C0D-B1D9-E0B22AE0D270}" type="pres">
      <dgm:prSet presAssocID="{ECAC76EF-EBF5-42B6-85E8-0283725332D5}" presName="connectorText" presStyleLbl="sibTrans2D1" presStyleIdx="1" presStyleCnt="3"/>
      <dgm:spPr/>
      <dgm:t>
        <a:bodyPr/>
        <a:lstStyle/>
        <a:p>
          <a:endParaRPr lang="pt-PT"/>
        </a:p>
      </dgm:t>
    </dgm:pt>
    <dgm:pt modelId="{EAD8D26C-72D4-43CA-9448-A32846F58315}" type="pres">
      <dgm:prSet presAssocID="{5D7FB8E5-B789-48C5-B1EC-B8939867CD4C}" presName="node" presStyleLbl="node1" presStyleIdx="2" presStyleCnt="3">
        <dgm:presLayoutVars>
          <dgm:bulletEnabled val="1"/>
        </dgm:presLayoutVars>
      </dgm:prSet>
      <dgm:spPr/>
      <dgm:t>
        <a:bodyPr/>
        <a:lstStyle/>
        <a:p>
          <a:endParaRPr lang="pt-PT"/>
        </a:p>
      </dgm:t>
    </dgm:pt>
    <dgm:pt modelId="{F66CEAAA-F30D-482D-BEA6-9F74200368D2}" type="pres">
      <dgm:prSet presAssocID="{4E575DD7-DDC2-4E30-9CC6-04ACD294F31C}" presName="sibTrans" presStyleLbl="sibTrans2D1" presStyleIdx="2" presStyleCnt="3"/>
      <dgm:spPr/>
      <dgm:t>
        <a:bodyPr/>
        <a:lstStyle/>
        <a:p>
          <a:endParaRPr lang="pt-PT"/>
        </a:p>
      </dgm:t>
    </dgm:pt>
    <dgm:pt modelId="{FCCA3B53-882D-45AB-911B-52385541FCE2}" type="pres">
      <dgm:prSet presAssocID="{4E575DD7-DDC2-4E30-9CC6-04ACD294F31C}" presName="connectorText" presStyleLbl="sibTrans2D1" presStyleIdx="2" presStyleCnt="3"/>
      <dgm:spPr/>
      <dgm:t>
        <a:bodyPr/>
        <a:lstStyle/>
        <a:p>
          <a:endParaRPr lang="pt-PT"/>
        </a:p>
      </dgm:t>
    </dgm:pt>
  </dgm:ptLst>
  <dgm:cxnLst>
    <dgm:cxn modelId="{0A7DC04E-7B3B-4096-91AE-F44DBE1C9B6C}" srcId="{5445E9CD-F512-47ED-8B9A-371FC51EFF5A}" destId="{47116BB1-BB76-4D0B-BDD4-E57295E8FEC4}" srcOrd="1" destOrd="0" parTransId="{CF1268C2-B36D-4207-97DD-F9AA859CC28F}" sibTransId="{ECAC76EF-EBF5-42B6-85E8-0283725332D5}"/>
    <dgm:cxn modelId="{F6ED5BF6-419B-4B5F-86F0-ACBFE883AE3B}" type="presOf" srcId="{ECAC76EF-EBF5-42B6-85E8-0283725332D5}" destId="{8B11E474-D9B1-4AA7-ADBA-657E0AD3607C}" srcOrd="0" destOrd="0" presId="urn:microsoft.com/office/officeart/2005/8/layout/cycle7"/>
    <dgm:cxn modelId="{EB841A33-BCF9-4875-825D-FD6248ABC63A}" type="presOf" srcId="{BCF7427F-84F6-476D-B0A5-804CCD4D24A3}" destId="{6B577C1B-EDB9-4D77-A6BE-FDA7CC127D67}" srcOrd="0" destOrd="0" presId="urn:microsoft.com/office/officeart/2005/8/layout/cycle7"/>
    <dgm:cxn modelId="{1B007F9F-4194-4518-BA77-171C6808109C}" type="presOf" srcId="{4E575DD7-DDC2-4E30-9CC6-04ACD294F31C}" destId="{F66CEAAA-F30D-482D-BEA6-9F74200368D2}" srcOrd="0" destOrd="0" presId="urn:microsoft.com/office/officeart/2005/8/layout/cycle7"/>
    <dgm:cxn modelId="{9D99F996-6DD4-4F86-B9BB-7D8321190AC5}" srcId="{5445E9CD-F512-47ED-8B9A-371FC51EFF5A}" destId="{5D7FB8E5-B789-48C5-B1EC-B8939867CD4C}" srcOrd="2" destOrd="0" parTransId="{6BBDBF03-B120-43B1-AF75-F16399CAE68D}" sibTransId="{4E575DD7-DDC2-4E30-9CC6-04ACD294F31C}"/>
    <dgm:cxn modelId="{98CA9D33-A011-4745-BCD2-44AABFC0FC64}" type="presOf" srcId="{47116BB1-BB76-4D0B-BDD4-E57295E8FEC4}" destId="{7B79A084-E9AC-43E4-BB3E-8FB744E86A42}" srcOrd="0" destOrd="0" presId="urn:microsoft.com/office/officeart/2005/8/layout/cycle7"/>
    <dgm:cxn modelId="{0E9F2A76-11C1-4F50-A801-002DA57A4358}" type="presOf" srcId="{C49C239F-F418-4641-83A8-06A889A3C750}" destId="{0011C118-1F95-4309-AE2A-F1E9054356B2}" srcOrd="0" destOrd="0" presId="urn:microsoft.com/office/officeart/2005/8/layout/cycle7"/>
    <dgm:cxn modelId="{12BE7231-4FBA-4B17-84CE-7A0CEE0F106E}" srcId="{5445E9CD-F512-47ED-8B9A-371FC51EFF5A}" destId="{BCF7427F-84F6-476D-B0A5-804CCD4D24A3}" srcOrd="0" destOrd="0" parTransId="{68BB5F9B-7885-4432-A62E-DBFCF8CA947B}" sibTransId="{C49C239F-F418-4641-83A8-06A889A3C750}"/>
    <dgm:cxn modelId="{6FF8C271-DF48-452B-A2C2-85B8C0839528}" type="presOf" srcId="{5D7FB8E5-B789-48C5-B1EC-B8939867CD4C}" destId="{EAD8D26C-72D4-43CA-9448-A32846F58315}" srcOrd="0" destOrd="0" presId="urn:microsoft.com/office/officeart/2005/8/layout/cycle7"/>
    <dgm:cxn modelId="{CD74D6CB-1BFA-4A42-99EC-42761F7CDFC5}" type="presOf" srcId="{4E575DD7-DDC2-4E30-9CC6-04ACD294F31C}" destId="{FCCA3B53-882D-45AB-911B-52385541FCE2}" srcOrd="1" destOrd="0" presId="urn:microsoft.com/office/officeart/2005/8/layout/cycle7"/>
    <dgm:cxn modelId="{A9C64757-6D08-4BC9-AC5E-EA23847A5535}" type="presOf" srcId="{C49C239F-F418-4641-83A8-06A889A3C750}" destId="{080A36F9-0EA6-4104-9B24-3838A54AF66B}" srcOrd="1" destOrd="0" presId="urn:microsoft.com/office/officeart/2005/8/layout/cycle7"/>
    <dgm:cxn modelId="{1934AFD8-F246-48D9-97F0-92FC5F043DCE}" type="presOf" srcId="{ECAC76EF-EBF5-42B6-85E8-0283725332D5}" destId="{3A2A11FD-F57B-4C0D-B1D9-E0B22AE0D270}" srcOrd="1" destOrd="0" presId="urn:microsoft.com/office/officeart/2005/8/layout/cycle7"/>
    <dgm:cxn modelId="{DA26FD49-C18E-4C67-8A8C-03499F791025}" type="presOf" srcId="{5445E9CD-F512-47ED-8B9A-371FC51EFF5A}" destId="{BF3500A2-5B17-4CE3-A482-B86A06CE77ED}" srcOrd="0" destOrd="0" presId="urn:microsoft.com/office/officeart/2005/8/layout/cycle7"/>
    <dgm:cxn modelId="{8C751B0F-F291-4A84-BEB0-6A7ADE3CC7D2}" type="presParOf" srcId="{BF3500A2-5B17-4CE3-A482-B86A06CE77ED}" destId="{6B577C1B-EDB9-4D77-A6BE-FDA7CC127D67}" srcOrd="0" destOrd="0" presId="urn:microsoft.com/office/officeart/2005/8/layout/cycle7"/>
    <dgm:cxn modelId="{41FE7B4F-C8C6-43D0-8A3D-9834FCE2D2C7}" type="presParOf" srcId="{BF3500A2-5B17-4CE3-A482-B86A06CE77ED}" destId="{0011C118-1F95-4309-AE2A-F1E9054356B2}" srcOrd="1" destOrd="0" presId="urn:microsoft.com/office/officeart/2005/8/layout/cycle7"/>
    <dgm:cxn modelId="{04AA14F5-2F2F-4D2C-9638-A0BD03C6C425}" type="presParOf" srcId="{0011C118-1F95-4309-AE2A-F1E9054356B2}" destId="{080A36F9-0EA6-4104-9B24-3838A54AF66B}" srcOrd="0" destOrd="0" presId="urn:microsoft.com/office/officeart/2005/8/layout/cycle7"/>
    <dgm:cxn modelId="{3C33952D-6E8C-4C63-A308-4B70DB50375D}" type="presParOf" srcId="{BF3500A2-5B17-4CE3-A482-B86A06CE77ED}" destId="{7B79A084-E9AC-43E4-BB3E-8FB744E86A42}" srcOrd="2" destOrd="0" presId="urn:microsoft.com/office/officeart/2005/8/layout/cycle7"/>
    <dgm:cxn modelId="{79493717-7E9D-44DF-A7F8-49987684686C}" type="presParOf" srcId="{BF3500A2-5B17-4CE3-A482-B86A06CE77ED}" destId="{8B11E474-D9B1-4AA7-ADBA-657E0AD3607C}" srcOrd="3" destOrd="0" presId="urn:microsoft.com/office/officeart/2005/8/layout/cycle7"/>
    <dgm:cxn modelId="{4B975533-2EB3-4011-9350-494E3DCC7662}" type="presParOf" srcId="{8B11E474-D9B1-4AA7-ADBA-657E0AD3607C}" destId="{3A2A11FD-F57B-4C0D-B1D9-E0B22AE0D270}" srcOrd="0" destOrd="0" presId="urn:microsoft.com/office/officeart/2005/8/layout/cycle7"/>
    <dgm:cxn modelId="{58D0BDF1-216E-4231-90C0-0D985CAF3124}" type="presParOf" srcId="{BF3500A2-5B17-4CE3-A482-B86A06CE77ED}" destId="{EAD8D26C-72D4-43CA-9448-A32846F58315}" srcOrd="4" destOrd="0" presId="urn:microsoft.com/office/officeart/2005/8/layout/cycle7"/>
    <dgm:cxn modelId="{09A4CAC0-1AF2-46C5-A595-B9B2CEC51556}" type="presParOf" srcId="{BF3500A2-5B17-4CE3-A482-B86A06CE77ED}" destId="{F66CEAAA-F30D-482D-BEA6-9F74200368D2}" srcOrd="5" destOrd="0" presId="urn:microsoft.com/office/officeart/2005/8/layout/cycle7"/>
    <dgm:cxn modelId="{8A04056E-6056-4E9E-B6FD-90C8BD96E5CB}" type="presParOf" srcId="{F66CEAAA-F30D-482D-BEA6-9F74200368D2}" destId="{FCCA3B53-882D-45AB-911B-52385541FCE2}" srcOrd="0" destOrd="0" presId="urn:microsoft.com/office/officeart/2005/8/layout/cycle7"/>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9C00B8-22D2-4526-AE9A-EA1ECC172812}">
      <dsp:nvSpPr>
        <dsp:cNvPr id="0" name=""/>
        <dsp:cNvSpPr/>
      </dsp:nvSpPr>
      <dsp:spPr>
        <a:xfrm>
          <a:off x="1152127" y="1288490"/>
          <a:ext cx="1224137" cy="10234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t-PT" sz="1600" kern="1200" dirty="0" smtClean="0"/>
            <a:t>Professor</a:t>
          </a:r>
          <a:endParaRPr lang="pt-PT" sz="1600" kern="1200" dirty="0"/>
        </a:p>
      </dsp:txBody>
      <dsp:txXfrm>
        <a:off x="1152127" y="1288490"/>
        <a:ext cx="1224137" cy="1023418"/>
      </dsp:txXfrm>
    </dsp:sp>
    <dsp:sp modelId="{F9B95ED2-9B42-4B04-AD55-78D70828B81D}">
      <dsp:nvSpPr>
        <dsp:cNvPr id="0" name=""/>
        <dsp:cNvSpPr/>
      </dsp:nvSpPr>
      <dsp:spPr>
        <a:xfrm rot="16200000">
          <a:off x="1678450" y="973988"/>
          <a:ext cx="171491" cy="315143"/>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t-PT" sz="1300" kern="1200"/>
        </a:p>
      </dsp:txBody>
      <dsp:txXfrm rot="16200000">
        <a:off x="1678450" y="973988"/>
        <a:ext cx="171491" cy="315143"/>
      </dsp:txXfrm>
    </dsp:sp>
    <dsp:sp modelId="{E421CF61-D78D-4652-B5B5-C6255EE89C12}">
      <dsp:nvSpPr>
        <dsp:cNvPr id="0" name=""/>
        <dsp:cNvSpPr/>
      </dsp:nvSpPr>
      <dsp:spPr>
        <a:xfrm>
          <a:off x="1300749" y="38030"/>
          <a:ext cx="926892" cy="9268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pt-PT" sz="1700" kern="1200" dirty="0" smtClean="0"/>
            <a:t>alunos</a:t>
          </a:r>
          <a:endParaRPr lang="pt-PT" sz="1700" kern="1200" dirty="0"/>
        </a:p>
      </dsp:txBody>
      <dsp:txXfrm>
        <a:off x="1300749" y="38030"/>
        <a:ext cx="926892" cy="926892"/>
      </dsp:txXfrm>
    </dsp:sp>
    <dsp:sp modelId="{CFF9BBA4-403E-43ED-A87A-A7CEB3848DDA}">
      <dsp:nvSpPr>
        <dsp:cNvPr id="0" name=""/>
        <dsp:cNvSpPr/>
      </dsp:nvSpPr>
      <dsp:spPr>
        <a:xfrm>
          <a:off x="2425370" y="1642628"/>
          <a:ext cx="118300" cy="315143"/>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t-PT" sz="1300" kern="1200"/>
        </a:p>
      </dsp:txBody>
      <dsp:txXfrm>
        <a:off x="2425370" y="1642628"/>
        <a:ext cx="118300" cy="315143"/>
      </dsp:txXfrm>
    </dsp:sp>
    <dsp:sp modelId="{9D639EFE-31CC-4456-A440-D2523D4A141C}">
      <dsp:nvSpPr>
        <dsp:cNvPr id="0" name=""/>
        <dsp:cNvSpPr/>
      </dsp:nvSpPr>
      <dsp:spPr>
        <a:xfrm>
          <a:off x="2599473" y="1336753"/>
          <a:ext cx="926892" cy="9268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t-PT" sz="1600" kern="1200" dirty="0" smtClean="0"/>
            <a:t>alunos</a:t>
          </a:r>
          <a:endParaRPr lang="pt-PT" sz="1600" kern="1200" dirty="0"/>
        </a:p>
      </dsp:txBody>
      <dsp:txXfrm>
        <a:off x="2599473" y="1336753"/>
        <a:ext cx="926892" cy="926892"/>
      </dsp:txXfrm>
    </dsp:sp>
    <dsp:sp modelId="{59531A2D-E7B1-468A-84F5-28454B80F439}">
      <dsp:nvSpPr>
        <dsp:cNvPr id="0" name=""/>
        <dsp:cNvSpPr/>
      </dsp:nvSpPr>
      <dsp:spPr>
        <a:xfrm rot="5400000">
          <a:off x="1678450" y="2311268"/>
          <a:ext cx="171491" cy="315143"/>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t-PT" sz="1300" kern="1200"/>
        </a:p>
      </dsp:txBody>
      <dsp:txXfrm rot="5400000">
        <a:off x="1678450" y="2311268"/>
        <a:ext cx="171491" cy="315143"/>
      </dsp:txXfrm>
    </dsp:sp>
    <dsp:sp modelId="{567E9BC3-F205-4401-9598-990041028D5F}">
      <dsp:nvSpPr>
        <dsp:cNvPr id="0" name=""/>
        <dsp:cNvSpPr/>
      </dsp:nvSpPr>
      <dsp:spPr>
        <a:xfrm>
          <a:off x="1300749" y="2635477"/>
          <a:ext cx="926892" cy="9268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pt-PT" sz="1700" kern="1200" dirty="0" smtClean="0"/>
            <a:t>alunos</a:t>
          </a:r>
          <a:endParaRPr lang="pt-PT" sz="1700" kern="1200" dirty="0"/>
        </a:p>
      </dsp:txBody>
      <dsp:txXfrm>
        <a:off x="1300749" y="2635477"/>
        <a:ext cx="926892" cy="926892"/>
      </dsp:txXfrm>
    </dsp:sp>
    <dsp:sp modelId="{C24C478A-6843-455B-9635-64AF839DF24C}">
      <dsp:nvSpPr>
        <dsp:cNvPr id="0" name=""/>
        <dsp:cNvSpPr/>
      </dsp:nvSpPr>
      <dsp:spPr>
        <a:xfrm rot="10800000">
          <a:off x="984720" y="1642628"/>
          <a:ext cx="118300" cy="315143"/>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t-PT" sz="1300" kern="1200"/>
        </a:p>
      </dsp:txBody>
      <dsp:txXfrm rot="10800000">
        <a:off x="984720" y="1642628"/>
        <a:ext cx="118300" cy="315143"/>
      </dsp:txXfrm>
    </dsp:sp>
    <dsp:sp modelId="{9EA6C4DF-D922-419D-A7F2-031F61B623C7}">
      <dsp:nvSpPr>
        <dsp:cNvPr id="0" name=""/>
        <dsp:cNvSpPr/>
      </dsp:nvSpPr>
      <dsp:spPr>
        <a:xfrm>
          <a:off x="2026" y="1336753"/>
          <a:ext cx="926892" cy="9268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pt-PT" sz="1700" kern="1200" dirty="0" smtClean="0"/>
            <a:t>alunos</a:t>
          </a:r>
          <a:endParaRPr lang="pt-PT" sz="1700" kern="1200" dirty="0"/>
        </a:p>
      </dsp:txBody>
      <dsp:txXfrm>
        <a:off x="2026" y="1336753"/>
        <a:ext cx="926892" cy="92689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577C1B-EDB9-4D77-A6BE-FDA7CC127D67}">
      <dsp:nvSpPr>
        <dsp:cNvPr id="0" name=""/>
        <dsp:cNvSpPr/>
      </dsp:nvSpPr>
      <dsp:spPr>
        <a:xfrm>
          <a:off x="1345930" y="99896"/>
          <a:ext cx="1628618" cy="8143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PT" sz="1800" kern="1200" dirty="0" smtClean="0"/>
            <a:t>professor</a:t>
          </a:r>
          <a:endParaRPr lang="pt-PT" sz="1800" kern="1200" dirty="0"/>
        </a:p>
      </dsp:txBody>
      <dsp:txXfrm>
        <a:off x="1345930" y="99896"/>
        <a:ext cx="1628618" cy="814309"/>
      </dsp:txXfrm>
    </dsp:sp>
    <dsp:sp modelId="{0011C118-1F95-4309-AE2A-F1E9054356B2}">
      <dsp:nvSpPr>
        <dsp:cNvPr id="0" name=""/>
        <dsp:cNvSpPr/>
      </dsp:nvSpPr>
      <dsp:spPr>
        <a:xfrm rot="3600000">
          <a:off x="2408151" y="1529455"/>
          <a:ext cx="849299" cy="285008"/>
        </a:xfrm>
        <a:prstGeom prst="lef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pt-PT" sz="1200" kern="1200"/>
        </a:p>
      </dsp:txBody>
      <dsp:txXfrm rot="3600000">
        <a:off x="2408151" y="1529455"/>
        <a:ext cx="849299" cy="285008"/>
      </dsp:txXfrm>
    </dsp:sp>
    <dsp:sp modelId="{7B79A084-E9AC-43E4-BB3E-8FB744E86A42}">
      <dsp:nvSpPr>
        <dsp:cNvPr id="0" name=""/>
        <dsp:cNvSpPr/>
      </dsp:nvSpPr>
      <dsp:spPr>
        <a:xfrm>
          <a:off x="2691051" y="2429714"/>
          <a:ext cx="1628618" cy="8143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PT" sz="1800" kern="1200" dirty="0" smtClean="0"/>
            <a:t>aluno</a:t>
          </a:r>
          <a:endParaRPr lang="pt-PT" sz="1800" kern="1200" dirty="0"/>
        </a:p>
      </dsp:txBody>
      <dsp:txXfrm>
        <a:off x="2691051" y="2429714"/>
        <a:ext cx="1628618" cy="814309"/>
      </dsp:txXfrm>
    </dsp:sp>
    <dsp:sp modelId="{8B11E474-D9B1-4AA7-ADBA-657E0AD3607C}">
      <dsp:nvSpPr>
        <dsp:cNvPr id="0" name=""/>
        <dsp:cNvSpPr/>
      </dsp:nvSpPr>
      <dsp:spPr>
        <a:xfrm rot="10800000">
          <a:off x="1735590" y="2694364"/>
          <a:ext cx="849299" cy="285008"/>
        </a:xfrm>
        <a:prstGeom prst="lef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pt-PT" sz="1200" kern="1200"/>
        </a:p>
      </dsp:txBody>
      <dsp:txXfrm rot="10800000">
        <a:off x="1735590" y="2694364"/>
        <a:ext cx="849299" cy="285008"/>
      </dsp:txXfrm>
    </dsp:sp>
    <dsp:sp modelId="{EAD8D26C-72D4-43CA-9448-A32846F58315}">
      <dsp:nvSpPr>
        <dsp:cNvPr id="0" name=""/>
        <dsp:cNvSpPr/>
      </dsp:nvSpPr>
      <dsp:spPr>
        <a:xfrm>
          <a:off x="809" y="2429714"/>
          <a:ext cx="1628618" cy="8143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PT" sz="1800" kern="1200" dirty="0" smtClean="0"/>
            <a:t>aluno</a:t>
          </a:r>
          <a:endParaRPr lang="pt-PT" sz="1800" kern="1200" dirty="0"/>
        </a:p>
      </dsp:txBody>
      <dsp:txXfrm>
        <a:off x="809" y="2429714"/>
        <a:ext cx="1628618" cy="814309"/>
      </dsp:txXfrm>
    </dsp:sp>
    <dsp:sp modelId="{F66CEAAA-F30D-482D-BEA6-9F74200368D2}">
      <dsp:nvSpPr>
        <dsp:cNvPr id="0" name=""/>
        <dsp:cNvSpPr/>
      </dsp:nvSpPr>
      <dsp:spPr>
        <a:xfrm rot="18000000">
          <a:off x="1063029" y="1529455"/>
          <a:ext cx="849299" cy="285008"/>
        </a:xfrm>
        <a:prstGeom prst="lef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pt-PT" sz="1200" kern="1200"/>
        </a:p>
      </dsp:txBody>
      <dsp:txXfrm rot="18000000">
        <a:off x="1063029" y="1529455"/>
        <a:ext cx="849299" cy="28500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9467E8-D0F7-4CAF-A483-38FDD6C6F5B6}" type="datetimeFigureOut">
              <a:rPr lang="pt-PT" smtClean="0"/>
              <a:pPr/>
              <a:t>29-10-2010</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CBD068-C3BE-464F-ADD9-7F71B5A9BB0D}" type="slidenum">
              <a:rPr lang="pt-PT" smtClean="0"/>
              <a:pPr/>
              <a:t>‹nº›</a:t>
            </a:fld>
            <a:endParaRPr lang="pt-P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BECBD068-C3BE-464F-ADD9-7F71B5A9BB0D}" type="slidenum">
              <a:rPr lang="pt-PT" smtClean="0"/>
              <a:pPr/>
              <a:t>1</a:t>
            </a:fld>
            <a:endParaRPr lang="pt-P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70E45428-C3D8-4BE9-8BA0-BD54CAF9DEF7}" type="slidenum">
              <a:rPr lang="pt-PT" smtClean="0"/>
              <a:pPr/>
              <a:t>5</a:t>
            </a:fld>
            <a:endParaRPr lang="pt-P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BECBD068-C3BE-464F-ADD9-7F71B5A9BB0D}" type="slidenum">
              <a:rPr lang="pt-PT" smtClean="0"/>
              <a:pPr/>
              <a:t>31</a:t>
            </a:fld>
            <a:endParaRPr lang="pt-P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BECBD068-C3BE-464F-ADD9-7F71B5A9BB0D}" type="slidenum">
              <a:rPr lang="pt-PT" smtClean="0"/>
              <a:pPr/>
              <a:t>32</a:t>
            </a:fld>
            <a:endParaRPr lang="pt-PT"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BECBD068-C3BE-464F-ADD9-7F71B5A9BB0D}" type="slidenum">
              <a:rPr lang="pt-PT" smtClean="0"/>
              <a:pPr/>
              <a:t>33</a:t>
            </a:fld>
            <a:endParaRPr lang="pt-PT"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BECBD068-C3BE-464F-ADD9-7F71B5A9BB0D}" type="slidenum">
              <a:rPr lang="pt-PT" smtClean="0"/>
              <a:pPr/>
              <a:t>34</a:t>
            </a:fld>
            <a:endParaRPr lang="pt-PT"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BECBD068-C3BE-464F-ADD9-7F71B5A9BB0D}" type="slidenum">
              <a:rPr lang="pt-PT" smtClean="0"/>
              <a:pPr/>
              <a:t>35</a:t>
            </a:fld>
            <a:endParaRPr lang="pt-P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BECBD068-C3BE-464F-ADD9-7F71B5A9BB0D}" type="slidenum">
              <a:rPr lang="pt-PT" smtClean="0"/>
              <a:pPr/>
              <a:t>36</a:t>
            </a:fld>
            <a:endParaRPr lang="pt-P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BECBD068-C3BE-464F-ADD9-7F71B5A9BB0D}" type="slidenum">
              <a:rPr lang="pt-PT" smtClean="0"/>
              <a:pPr/>
              <a:t>40</a:t>
            </a:fld>
            <a:endParaRPr lang="pt-P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B1563DE6-FFBD-4664-A5AF-5AC7AD7F2933}" type="datetime1">
              <a:rPr lang="pt-PT" smtClean="0"/>
              <a:pPr/>
              <a:t>29-10-2010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C094B130-4372-493B-8D67-D49DC6DDAEE8}" type="slidenum">
              <a:rPr lang="pt-PT" smtClean="0"/>
              <a:pPr/>
              <a:t>‹nº›</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15AC48F4-60F9-4653-AC03-400B1DE617E0}" type="datetime1">
              <a:rPr lang="pt-PT" smtClean="0"/>
              <a:pPr/>
              <a:t>29-10-2010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C094B130-4372-493B-8D67-D49DC6DDAEE8}" type="slidenum">
              <a:rPr lang="pt-PT" smtClean="0"/>
              <a:pPr/>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3B05E985-ACC1-43F1-8A71-3B6F5BF6672C}" type="datetime1">
              <a:rPr lang="pt-PT" smtClean="0"/>
              <a:pPr/>
              <a:t>29-10-2010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C094B130-4372-493B-8D67-D49DC6DDAEE8}" type="slidenum">
              <a:rPr lang="pt-PT" smtClean="0"/>
              <a:pPr/>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E766E463-2A37-4679-8942-CDEDF5C03C2A}" type="datetime1">
              <a:rPr lang="pt-PT" smtClean="0"/>
              <a:pPr/>
              <a:t>29-10-2010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C094B130-4372-493B-8D67-D49DC6DDAEE8}" type="slidenum">
              <a:rPr lang="pt-PT" smtClean="0"/>
              <a:pPr/>
              <a:t>‹nº›</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8A1037AB-F6DE-4547-897F-DA04700D6137}" type="datetime1">
              <a:rPr lang="pt-PT" smtClean="0"/>
              <a:pPr/>
              <a:t>29-10-2010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C094B130-4372-493B-8D67-D49DC6DDAEE8}" type="slidenum">
              <a:rPr lang="pt-PT" smtClean="0"/>
              <a:pPr/>
              <a:t>‹nº›</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17BE480A-AE57-414D-8F9E-6E554145D5AB}" type="datetime1">
              <a:rPr lang="pt-PT" smtClean="0"/>
              <a:pPr/>
              <a:t>29-10-2010</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C094B130-4372-493B-8D67-D49DC6DDAEE8}" type="slidenum">
              <a:rPr lang="pt-PT" smtClean="0"/>
              <a:pPr/>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18924B86-53BC-40F9-A55E-D1006A11B156}" type="datetime1">
              <a:rPr lang="pt-PT" smtClean="0"/>
              <a:pPr/>
              <a:t>29-10-2010</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C094B130-4372-493B-8D67-D49DC6DDAEE8}" type="slidenum">
              <a:rPr lang="pt-PT" smtClean="0"/>
              <a:pPr/>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E5E7C3B7-C1E6-41A9-A7D9-54CB05D5FAD3}" type="datetime1">
              <a:rPr lang="pt-PT" smtClean="0"/>
              <a:pPr/>
              <a:t>29-10-2010</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C094B130-4372-493B-8D67-D49DC6DDAEE8}" type="slidenum">
              <a:rPr lang="pt-PT" smtClean="0"/>
              <a:pPr/>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70F1B06E-6A0A-4403-B70E-BF3E70C70862}" type="datetime1">
              <a:rPr lang="pt-PT" smtClean="0"/>
              <a:pPr/>
              <a:t>29-10-2010</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C094B130-4372-493B-8D67-D49DC6DDAEE8}" type="slidenum">
              <a:rPr lang="pt-PT" smtClean="0"/>
              <a:pPr/>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EA3E909C-6394-4B61-95B6-446D88C303EB}" type="datetime1">
              <a:rPr lang="pt-PT" smtClean="0"/>
              <a:pPr/>
              <a:t>29-10-2010</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C094B130-4372-493B-8D67-D49DC6DDAEE8}" type="slidenum">
              <a:rPr lang="pt-PT" smtClean="0"/>
              <a:pPr/>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EAA137AF-70B7-42F6-8C93-D6DCB1A3D1B1}" type="datetime1">
              <a:rPr lang="pt-PT" smtClean="0"/>
              <a:pPr/>
              <a:t>29-10-2010</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C094B130-4372-493B-8D67-D49DC6DDAEE8}" type="slidenum">
              <a:rPr lang="pt-PT" smtClean="0"/>
              <a:pPr/>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43F05B-395B-4936-A196-78E6F4811924}" type="datetime1">
              <a:rPr lang="pt-PT" smtClean="0"/>
              <a:pPr/>
              <a:t>29-10-2010</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4B130-4372-493B-8D67-D49DC6DDAEE8}" type="slidenum">
              <a:rPr lang="pt-PT" smtClean="0"/>
              <a:pPr/>
              <a:t>‹nº›</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orfeu.org/weblearning20/3_1_elearning_20"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orfeu.org/weblearning20/3_1_elearning_20"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orfeu.org/weblearning20/3_1_elearning_20"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A%20Vision%20of%20K-12%20Students%20Today%20%5bwww.keepvid.com%5d.flv" TargetMode="External"/><Relationship Id="rId1" Type="http://schemas.openxmlformats.org/officeDocument/2006/relationships/slideLayout" Target="../slideLayouts/slideLayout7.xml"/><Relationship Id="rId4" Type="http://schemas.openxmlformats.org/officeDocument/2006/relationships/hyperlink" Target="http://www.youtube.com/watch?v=_A-ZVCjfWf8"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www.ece.salford.ac.uk/proceedings/papers/ah_04.rtf"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youtube%20video.flv" TargetMode="External"/><Relationship Id="rId1" Type="http://schemas.openxmlformats.org/officeDocument/2006/relationships/slideLayout" Target="../slideLayouts/slideLayout7.xml"/><Relationship Id="rId4" Type="http://schemas.openxmlformats.org/officeDocument/2006/relationships/hyperlink" Target="http://www.youtube.com/watch?v=Fnh9q_cQcUE"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repositorium.sdum.uminho.pt/bitstream/1822/9970/1/DOC%C3%8ANCIA%20ONLINE%20-%20UMA%20TESSITURA%20PEDAG%C3%93GICACOMUNICACIONAL.pdf" TargetMode="External"/><Relationship Id="rId2" Type="http://schemas.openxmlformats.org/officeDocument/2006/relationships/hyperlink" Target="https://repositorium.sdum.uminho.pt/bitstream/1822/6501/1/Afirse%202007%20Final.pdf" TargetMode="External"/><Relationship Id="rId1" Type="http://schemas.openxmlformats.org/officeDocument/2006/relationships/slideLayout" Target="../slideLayouts/slideLayout7.xml"/><Relationship Id="rId4" Type="http://schemas.openxmlformats.org/officeDocument/2006/relationships/hyperlink" Target="https://repositorium.sdum.uminho.pt/bitstream/1822/3339/1/Educa%C3%A7%C3%A3o-online.pdf"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www.ut.ee/blearn/orb.aw/class=file/action=preview/id=386871/blearn+multilingual+compendium.pdf" TargetMode="External"/><Relationship Id="rId3" Type="http://schemas.openxmlformats.org/officeDocument/2006/relationships/hyperlink" Target="https://repositorium.sdum.uminho.pt/bitstream/1822/8678/1/gomesmj_08.pdf" TargetMode="External"/><Relationship Id="rId7" Type="http://schemas.openxmlformats.org/officeDocument/2006/relationships/hyperlink" Target="http://www.cap.nsw.edu.au/blended_learning/Blended%20Learning%202010.pdf" TargetMode="External"/><Relationship Id="rId2" Type="http://schemas.openxmlformats.org/officeDocument/2006/relationships/hyperlink" Target="http://www.pucsp.br/ecurriculum.%20ISSN%201809-3876" TargetMode="External"/><Relationship Id="rId1" Type="http://schemas.openxmlformats.org/officeDocument/2006/relationships/slideLayout" Target="../slideLayouts/slideLayout7.xml"/><Relationship Id="rId6" Type="http://schemas.openxmlformats.org/officeDocument/2006/relationships/hyperlink" Target="http://www.cemca.org/e-learning_guidebook.pdf" TargetMode="External"/><Relationship Id="rId5" Type="http://schemas.openxmlformats.org/officeDocument/2006/relationships/hyperlink" Target="http://orfeu.org/weblearning20/" TargetMode="External"/><Relationship Id="rId4" Type="http://schemas.openxmlformats.org/officeDocument/2006/relationships/hyperlink" Target="http://www.ece.salford.ac.uk/proceedings/papers/ah_04.rt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Logotipo_UL.gif"/>
          <p:cNvPicPr/>
          <p:nvPr/>
        </p:nvPicPr>
        <p:blipFill>
          <a:blip r:embed="rId3" cstate="print"/>
          <a:stretch>
            <a:fillRect/>
          </a:stretch>
        </p:blipFill>
        <p:spPr>
          <a:xfrm>
            <a:off x="428596" y="285728"/>
            <a:ext cx="1009291" cy="945118"/>
          </a:xfrm>
          <a:prstGeom prst="rect">
            <a:avLst/>
          </a:prstGeom>
        </p:spPr>
      </p:pic>
      <p:sp>
        <p:nvSpPr>
          <p:cNvPr id="3" name="CaixaDeTexto 2"/>
          <p:cNvSpPr txBox="1"/>
          <p:nvPr/>
        </p:nvSpPr>
        <p:spPr>
          <a:xfrm>
            <a:off x="1357290" y="571480"/>
            <a:ext cx="4857784" cy="646331"/>
          </a:xfrm>
          <a:prstGeom prst="rect">
            <a:avLst/>
          </a:prstGeom>
          <a:noFill/>
        </p:spPr>
        <p:txBody>
          <a:bodyPr wrap="square" rtlCol="0">
            <a:spAutoFit/>
          </a:bodyPr>
          <a:lstStyle/>
          <a:p>
            <a:r>
              <a:rPr lang="pt-PT" dirty="0" smtClean="0"/>
              <a:t>Universidade de Lisboa - Instituto de Educação</a:t>
            </a:r>
          </a:p>
          <a:p>
            <a:endParaRPr lang="pt-PT" dirty="0"/>
          </a:p>
        </p:txBody>
      </p:sp>
      <p:sp>
        <p:nvSpPr>
          <p:cNvPr id="5" name="CaixaDeTexto 4"/>
          <p:cNvSpPr txBox="1"/>
          <p:nvPr/>
        </p:nvSpPr>
        <p:spPr>
          <a:xfrm>
            <a:off x="3000364" y="1428736"/>
            <a:ext cx="3643338" cy="461665"/>
          </a:xfrm>
          <a:prstGeom prst="rect">
            <a:avLst/>
          </a:prstGeom>
          <a:noFill/>
          <a:ln>
            <a:solidFill>
              <a:schemeClr val="accent2"/>
            </a:solidFill>
          </a:ln>
        </p:spPr>
        <p:txBody>
          <a:bodyPr wrap="square" rtlCol="0">
            <a:spAutoFit/>
          </a:bodyPr>
          <a:lstStyle/>
          <a:p>
            <a:pPr algn="ctr"/>
            <a:r>
              <a:rPr lang="pt-PT" sz="2400" dirty="0" smtClean="0"/>
              <a:t>Aprendizagem com as TIC</a:t>
            </a:r>
            <a:endParaRPr lang="pt-PT" sz="2400" dirty="0"/>
          </a:p>
        </p:txBody>
      </p:sp>
      <p:sp>
        <p:nvSpPr>
          <p:cNvPr id="6" name="CaixaDeTexto 5"/>
          <p:cNvSpPr txBox="1"/>
          <p:nvPr/>
        </p:nvSpPr>
        <p:spPr>
          <a:xfrm>
            <a:off x="1714480" y="2571744"/>
            <a:ext cx="6286544"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pt-PT" sz="2400" dirty="0" smtClean="0"/>
              <a:t>ENSINO PRESENCIAL, B-LEARNING E E-LEARNING</a:t>
            </a:r>
            <a:endParaRPr lang="pt-PT" sz="2400" dirty="0"/>
          </a:p>
        </p:txBody>
      </p:sp>
      <p:sp>
        <p:nvSpPr>
          <p:cNvPr id="7" name="CaixaDeTexto 6"/>
          <p:cNvSpPr txBox="1"/>
          <p:nvPr/>
        </p:nvSpPr>
        <p:spPr>
          <a:xfrm>
            <a:off x="714348" y="3714752"/>
            <a:ext cx="4786346" cy="923330"/>
          </a:xfrm>
          <a:prstGeom prst="rect">
            <a:avLst/>
          </a:prstGeom>
          <a:noFill/>
          <a:ln>
            <a:solidFill>
              <a:schemeClr val="accent2"/>
            </a:solidFill>
          </a:ln>
        </p:spPr>
        <p:txBody>
          <a:bodyPr wrap="square" rtlCol="0">
            <a:spAutoFit/>
          </a:bodyPr>
          <a:lstStyle/>
          <a:p>
            <a:r>
              <a:rPr lang="pt-PT" b="1" dirty="0" smtClean="0"/>
              <a:t>Docentes:</a:t>
            </a:r>
          </a:p>
          <a:p>
            <a:r>
              <a:rPr lang="pt-PT" dirty="0" smtClean="0"/>
              <a:t>Professora Doutora Guilhermina Miranda</a:t>
            </a:r>
          </a:p>
          <a:p>
            <a:r>
              <a:rPr lang="pt-PT" dirty="0" smtClean="0"/>
              <a:t>Doutora Joana Coelho</a:t>
            </a:r>
            <a:endParaRPr lang="pt-PT" dirty="0"/>
          </a:p>
        </p:txBody>
      </p:sp>
      <p:sp>
        <p:nvSpPr>
          <p:cNvPr id="8" name="CaixaDeTexto 7"/>
          <p:cNvSpPr txBox="1"/>
          <p:nvPr/>
        </p:nvSpPr>
        <p:spPr>
          <a:xfrm>
            <a:off x="5214942" y="4786322"/>
            <a:ext cx="3143272" cy="1754326"/>
          </a:xfrm>
          <a:prstGeom prst="rect">
            <a:avLst/>
          </a:prstGeom>
          <a:noFill/>
          <a:ln>
            <a:solidFill>
              <a:schemeClr val="accent2"/>
            </a:solidFill>
          </a:ln>
        </p:spPr>
        <p:txBody>
          <a:bodyPr wrap="square" rtlCol="0">
            <a:spAutoFit/>
          </a:bodyPr>
          <a:lstStyle/>
          <a:p>
            <a:r>
              <a:rPr lang="pt-PT" b="1" dirty="0" smtClean="0"/>
              <a:t>Trabalho realizado por:</a:t>
            </a:r>
          </a:p>
          <a:p>
            <a:pPr lvl="1"/>
            <a:r>
              <a:rPr lang="pt-PT" dirty="0" smtClean="0"/>
              <a:t>Ana Teresa </a:t>
            </a:r>
            <a:r>
              <a:rPr lang="pt-PT" dirty="0" err="1" smtClean="0"/>
              <a:t>Ramirez</a:t>
            </a:r>
            <a:endParaRPr lang="pt-PT" dirty="0" smtClean="0"/>
          </a:p>
          <a:p>
            <a:pPr lvl="1"/>
            <a:r>
              <a:rPr lang="pt-PT" dirty="0" smtClean="0"/>
              <a:t>Carlos Cavaco</a:t>
            </a:r>
          </a:p>
          <a:p>
            <a:pPr lvl="1"/>
            <a:r>
              <a:rPr lang="pt-PT" dirty="0" smtClean="0"/>
              <a:t>Fernando Miranda</a:t>
            </a:r>
          </a:p>
          <a:p>
            <a:pPr lvl="1"/>
            <a:r>
              <a:rPr lang="pt-PT" dirty="0" smtClean="0"/>
              <a:t>João Raimundo</a:t>
            </a:r>
          </a:p>
          <a:p>
            <a:pPr lvl="1"/>
            <a:r>
              <a:rPr lang="pt-PT" dirty="0" smtClean="0"/>
              <a:t>Óscar Santos</a:t>
            </a:r>
            <a:endParaRPr lang="pt-PT" dirty="0"/>
          </a:p>
        </p:txBody>
      </p:sp>
      <p:sp>
        <p:nvSpPr>
          <p:cNvPr id="10" name="Marcador de Posição do Número do Diapositivo 9"/>
          <p:cNvSpPr>
            <a:spLocks noGrp="1"/>
          </p:cNvSpPr>
          <p:nvPr>
            <p:ph type="sldNum" sz="quarter" idx="12"/>
          </p:nvPr>
        </p:nvSpPr>
        <p:spPr/>
        <p:txBody>
          <a:bodyPr/>
          <a:lstStyle/>
          <a:p>
            <a:fld id="{C094B130-4372-493B-8D67-D49DC6DDAEE8}" type="slidenum">
              <a:rPr lang="pt-PT" smtClean="0"/>
              <a:pPr/>
              <a:t>1</a:t>
            </a:fld>
            <a:endParaRPr lang="pt-P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323528" y="1988840"/>
            <a:ext cx="5472608" cy="4104456"/>
          </a:xfrm>
          <a:prstGeom prst="rect">
            <a:avLst/>
          </a:prstGeom>
          <a:noFill/>
          <a:ln w="9525">
            <a:noFill/>
            <a:miter lim="800000"/>
            <a:headEnd/>
            <a:tailEnd/>
          </a:ln>
        </p:spPr>
      </p:pic>
      <p:sp>
        <p:nvSpPr>
          <p:cNvPr id="4" name="Título 1"/>
          <p:cNvSpPr txBox="1">
            <a:spLocks/>
          </p:cNvSpPr>
          <p:nvPr/>
        </p:nvSpPr>
        <p:spPr>
          <a:xfrm>
            <a:off x="1115616" y="332656"/>
            <a:ext cx="7056784" cy="720080"/>
          </a:xfrm>
          <a:prstGeom prst="rect">
            <a:avLst/>
          </a:prstGeom>
        </p:spPr>
        <p:style>
          <a:lnRef idx="2">
            <a:schemeClr val="accent2"/>
          </a:lnRef>
          <a:fillRef idx="1">
            <a:schemeClr val="lt1"/>
          </a:fillRef>
          <a:effectRef idx="0">
            <a:schemeClr val="accent2"/>
          </a:effectRef>
          <a:fontRef idx="minor">
            <a:schemeClr val="dk1"/>
          </a:fontRef>
        </p:style>
        <p:txBody>
          <a:bodyPr/>
          <a:lstStyle/>
          <a:p>
            <a:pPr lvl="0" algn="ctr">
              <a:spcBef>
                <a:spcPct val="0"/>
              </a:spcBef>
              <a:defRPr/>
            </a:pPr>
            <a:r>
              <a:rPr lang="pt-PT" sz="4000" dirty="0" smtClean="0"/>
              <a:t>MEIOS E MATERIAIS - EVOLUÇÃO </a:t>
            </a:r>
            <a:endParaRPr kumimoji="0" lang="pt-PT" sz="4000" b="0" i="0" u="none" strike="noStrike" kern="1200" cap="none" spc="0" normalizeH="0" baseline="0" noProof="0" dirty="0">
              <a:ln>
                <a:noFill/>
              </a:ln>
              <a:solidFill>
                <a:schemeClr val="dk1"/>
              </a:solidFill>
              <a:effectLst/>
              <a:uLnTx/>
              <a:uFillTx/>
              <a:latin typeface="+mn-lt"/>
              <a:ea typeface="+mn-ea"/>
              <a:cs typeface="+mn-cs"/>
            </a:endParaRPr>
          </a:p>
        </p:txBody>
      </p:sp>
      <p:pic>
        <p:nvPicPr>
          <p:cNvPr id="5" name="Picture 3"/>
          <p:cNvPicPr>
            <a:picLocks noChangeAspect="1" noChangeArrowheads="1"/>
          </p:cNvPicPr>
          <p:nvPr/>
        </p:nvPicPr>
        <p:blipFill>
          <a:blip r:embed="rId3" cstate="print"/>
          <a:srcRect/>
          <a:stretch>
            <a:fillRect/>
          </a:stretch>
        </p:blipFill>
        <p:spPr bwMode="auto">
          <a:xfrm>
            <a:off x="6156176" y="1988840"/>
            <a:ext cx="2523693" cy="216024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6762010" y="4509120"/>
            <a:ext cx="1914446" cy="1584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2"/>
          </p:nvPr>
        </p:nvSpPr>
        <p:spPr/>
        <p:txBody>
          <a:bodyPr/>
          <a:lstStyle/>
          <a:p>
            <a:fld id="{C094B130-4372-493B-8D67-D49DC6DDAEE8}" type="slidenum">
              <a:rPr lang="pt-PT" smtClean="0"/>
              <a:pPr/>
              <a:t>11</a:t>
            </a:fld>
            <a:endParaRPr lang="pt-PT"/>
          </a:p>
        </p:txBody>
      </p:sp>
      <p:graphicFrame>
        <p:nvGraphicFramePr>
          <p:cNvPr id="3" name="Tabela 2"/>
          <p:cNvGraphicFramePr>
            <a:graphicFrameLocks noGrp="1"/>
          </p:cNvGraphicFramePr>
          <p:nvPr/>
        </p:nvGraphicFramePr>
        <p:xfrm>
          <a:off x="107504" y="0"/>
          <a:ext cx="9036496" cy="5847970"/>
        </p:xfrm>
        <a:graphic>
          <a:graphicData uri="http://schemas.openxmlformats.org/drawingml/2006/table">
            <a:tbl>
              <a:tblPr firstRow="1" bandRow="1">
                <a:tableStyleId>{5C22544A-7EE6-4342-B048-85BDC9FD1C3A}</a:tableStyleId>
              </a:tblPr>
              <a:tblGrid>
                <a:gridCol w="3664311"/>
                <a:gridCol w="5372185"/>
              </a:tblGrid>
              <a:tr h="818770">
                <a:tc gridSpan="2">
                  <a:txBody>
                    <a:bodyPr/>
                    <a:lstStyle/>
                    <a:p>
                      <a:pPr algn="ctr"/>
                      <a:r>
                        <a:rPr lang="pt-PT" sz="4400" dirty="0" smtClean="0"/>
                        <a:t>MODELO</a:t>
                      </a:r>
                      <a:r>
                        <a:rPr lang="pt-PT" sz="4400" baseline="0" dirty="0" smtClean="0"/>
                        <a:t> PEDAGÓGICO PRESENCIAL</a:t>
                      </a:r>
                      <a:endParaRPr lang="pt-PT" sz="4400" dirty="0"/>
                    </a:p>
                  </a:txBody>
                  <a:tcPr/>
                </a:tc>
                <a:tc hMerge="1">
                  <a:txBody>
                    <a:bodyPr/>
                    <a:lstStyle/>
                    <a:p>
                      <a:endParaRPr lang="pt-PT" dirty="0"/>
                    </a:p>
                  </a:txBody>
                  <a:tcPr/>
                </a:tc>
              </a:tr>
              <a:tr h="431409">
                <a:tc rowSpan="3">
                  <a:txBody>
                    <a:bodyPr/>
                    <a:lstStyle/>
                    <a:p>
                      <a:pPr algn="ctr"/>
                      <a:endParaRPr lang="pt-PT" sz="2400" b="1" dirty="0" smtClean="0"/>
                    </a:p>
                    <a:p>
                      <a:pPr algn="ctr"/>
                      <a:r>
                        <a:rPr lang="pt-PT" sz="2400" b="1" dirty="0" smtClean="0"/>
                        <a:t>Transmissão</a:t>
                      </a:r>
                      <a:r>
                        <a:rPr lang="pt-PT" sz="2400" b="1" baseline="0" dirty="0" smtClean="0"/>
                        <a:t> de conteúdos</a:t>
                      </a:r>
                      <a:endParaRPr lang="pt-PT" sz="2400" b="1" dirty="0"/>
                    </a:p>
                  </a:txBody>
                  <a:tcPr/>
                </a:tc>
                <a:tc>
                  <a:txBody>
                    <a:bodyPr/>
                    <a:lstStyle/>
                    <a:p>
                      <a:r>
                        <a:rPr lang="pt-PT" sz="2400" dirty="0" smtClean="0"/>
                        <a:t>Aulas teóricas</a:t>
                      </a:r>
                      <a:endParaRPr lang="pt-PT" sz="2400" dirty="0"/>
                    </a:p>
                  </a:txBody>
                  <a:tcPr/>
                </a:tc>
              </a:tr>
              <a:tr h="431409">
                <a:tc vMerge="1">
                  <a:txBody>
                    <a:bodyPr/>
                    <a:lstStyle/>
                    <a:p>
                      <a:endParaRPr lang="pt-PT" dirty="0"/>
                    </a:p>
                  </a:txBody>
                  <a:tcPr/>
                </a:tc>
                <a:tc>
                  <a:txBody>
                    <a:bodyPr/>
                    <a:lstStyle/>
                    <a:p>
                      <a:r>
                        <a:rPr lang="pt-PT" sz="2400" dirty="0" smtClean="0"/>
                        <a:t>Transparências</a:t>
                      </a:r>
                      <a:endParaRPr lang="pt-PT" sz="2400" dirty="0"/>
                    </a:p>
                  </a:txBody>
                  <a:tcPr/>
                </a:tc>
              </a:tr>
              <a:tr h="431409">
                <a:tc vMerge="1">
                  <a:txBody>
                    <a:bodyPr/>
                    <a:lstStyle/>
                    <a:p>
                      <a:endParaRPr lang="pt-PT" dirty="0"/>
                    </a:p>
                  </a:txBody>
                  <a:tcPr/>
                </a:tc>
                <a:tc>
                  <a:txBody>
                    <a:bodyPr/>
                    <a:lstStyle/>
                    <a:p>
                      <a:r>
                        <a:rPr lang="pt-PT" sz="2400" dirty="0" smtClean="0"/>
                        <a:t>Livros, artigos, apontamentos</a:t>
                      </a:r>
                      <a:endParaRPr lang="pt-PT" sz="2400" dirty="0"/>
                    </a:p>
                  </a:txBody>
                  <a:tcPr/>
                </a:tc>
              </a:tr>
              <a:tr h="431409">
                <a:tc rowSpan="2">
                  <a:txBody>
                    <a:bodyPr/>
                    <a:lstStyle/>
                    <a:p>
                      <a:pPr algn="ctr"/>
                      <a:r>
                        <a:rPr lang="pt-PT" sz="2400" b="1" dirty="0" smtClean="0"/>
                        <a:t>Aplicação de </a:t>
                      </a:r>
                    </a:p>
                    <a:p>
                      <a:pPr algn="ctr"/>
                      <a:r>
                        <a:rPr lang="pt-PT" sz="2400" b="1" dirty="0" smtClean="0"/>
                        <a:t>conceitos</a:t>
                      </a:r>
                      <a:endParaRPr lang="pt-PT" sz="2400" b="1" dirty="0"/>
                    </a:p>
                  </a:txBody>
                  <a:tcPr/>
                </a:tc>
                <a:tc>
                  <a:txBody>
                    <a:bodyPr/>
                    <a:lstStyle/>
                    <a:p>
                      <a:r>
                        <a:rPr lang="pt-PT" sz="2400" dirty="0" smtClean="0"/>
                        <a:t>Aulas teórico-práticas</a:t>
                      </a:r>
                      <a:endParaRPr lang="pt-PT" sz="2400" dirty="0"/>
                    </a:p>
                  </a:txBody>
                  <a:tcPr/>
                </a:tc>
              </a:tr>
              <a:tr h="431409">
                <a:tc vMerge="1">
                  <a:txBody>
                    <a:bodyPr/>
                    <a:lstStyle/>
                    <a:p>
                      <a:endParaRPr lang="pt-PT" dirty="0"/>
                    </a:p>
                  </a:txBody>
                  <a:tcPr/>
                </a:tc>
                <a:tc>
                  <a:txBody>
                    <a:bodyPr/>
                    <a:lstStyle/>
                    <a:p>
                      <a:r>
                        <a:rPr lang="pt-PT" sz="2400" dirty="0" smtClean="0"/>
                        <a:t>Aulas práticas</a:t>
                      </a:r>
                      <a:endParaRPr lang="pt-PT" sz="2400" dirty="0"/>
                    </a:p>
                  </a:txBody>
                  <a:tcPr/>
                </a:tc>
              </a:tr>
              <a:tr h="431409">
                <a:tc rowSpan="3">
                  <a:txBody>
                    <a:bodyPr/>
                    <a:lstStyle/>
                    <a:p>
                      <a:pPr algn="ctr"/>
                      <a:endParaRPr lang="pt-PT" sz="2400" b="1" dirty="0" smtClean="0"/>
                    </a:p>
                    <a:p>
                      <a:pPr algn="ctr"/>
                      <a:r>
                        <a:rPr lang="pt-PT" sz="2400" b="1" dirty="0" smtClean="0"/>
                        <a:t>Trabalho de</a:t>
                      </a:r>
                    </a:p>
                    <a:p>
                      <a:pPr algn="ctr"/>
                      <a:r>
                        <a:rPr lang="pt-PT" sz="2400" b="1" dirty="0" smtClean="0"/>
                        <a:t>grupo</a:t>
                      </a:r>
                      <a:endParaRPr lang="pt-PT" sz="2400" b="1" dirty="0"/>
                    </a:p>
                  </a:txBody>
                  <a:tcPr/>
                </a:tc>
                <a:tc>
                  <a:txBody>
                    <a:bodyPr/>
                    <a:lstStyle/>
                    <a:p>
                      <a:r>
                        <a:rPr lang="pt-PT" sz="2400" dirty="0" smtClean="0"/>
                        <a:t>Aulas práticas</a:t>
                      </a:r>
                      <a:endParaRPr lang="pt-PT" sz="2400" dirty="0"/>
                    </a:p>
                  </a:txBody>
                  <a:tcPr/>
                </a:tc>
              </a:tr>
              <a:tr h="431409">
                <a:tc vMerge="1">
                  <a:txBody>
                    <a:bodyPr/>
                    <a:lstStyle/>
                    <a:p>
                      <a:endParaRPr lang="pt-PT" dirty="0"/>
                    </a:p>
                  </a:txBody>
                  <a:tcPr/>
                </a:tc>
                <a:tc>
                  <a:txBody>
                    <a:bodyPr/>
                    <a:lstStyle/>
                    <a:p>
                      <a:r>
                        <a:rPr lang="pt-PT" sz="2400" dirty="0" smtClean="0"/>
                        <a:t>Laboratórios</a:t>
                      </a:r>
                      <a:endParaRPr lang="pt-PT" sz="2400" dirty="0"/>
                    </a:p>
                  </a:txBody>
                  <a:tcPr/>
                </a:tc>
              </a:tr>
              <a:tr h="431409">
                <a:tc vMerge="1">
                  <a:txBody>
                    <a:bodyPr/>
                    <a:lstStyle/>
                    <a:p>
                      <a:endParaRPr lang="pt-PT" dirty="0"/>
                    </a:p>
                  </a:txBody>
                  <a:tcPr/>
                </a:tc>
                <a:tc>
                  <a:txBody>
                    <a:bodyPr/>
                    <a:lstStyle/>
                    <a:p>
                      <a:r>
                        <a:rPr lang="pt-PT" sz="2400" dirty="0" smtClean="0"/>
                        <a:t>Projectos</a:t>
                      </a:r>
                      <a:endParaRPr lang="pt-PT" sz="2400" dirty="0"/>
                    </a:p>
                  </a:txBody>
                  <a:tcPr/>
                </a:tc>
              </a:tr>
              <a:tr h="431409">
                <a:tc rowSpan="3">
                  <a:txBody>
                    <a:bodyPr/>
                    <a:lstStyle/>
                    <a:p>
                      <a:pPr algn="ctr"/>
                      <a:endParaRPr lang="pt-PT" sz="2400" b="1" dirty="0" smtClean="0"/>
                    </a:p>
                    <a:p>
                      <a:pPr algn="ctr"/>
                      <a:r>
                        <a:rPr lang="pt-PT" sz="2400" b="1" dirty="0" smtClean="0"/>
                        <a:t>Avaliação</a:t>
                      </a:r>
                      <a:endParaRPr lang="pt-PT" sz="2400" b="1" dirty="0"/>
                    </a:p>
                  </a:txBody>
                  <a:tcPr/>
                </a:tc>
                <a:tc>
                  <a:txBody>
                    <a:bodyPr/>
                    <a:lstStyle/>
                    <a:p>
                      <a:r>
                        <a:rPr lang="pt-PT" sz="2400" dirty="0" smtClean="0"/>
                        <a:t>Testes</a:t>
                      </a:r>
                      <a:endParaRPr lang="pt-PT" sz="2400" dirty="0"/>
                    </a:p>
                  </a:txBody>
                  <a:tcPr/>
                </a:tc>
              </a:tr>
              <a:tr h="431409">
                <a:tc vMerge="1">
                  <a:txBody>
                    <a:bodyPr/>
                    <a:lstStyle/>
                    <a:p>
                      <a:endParaRPr lang="pt-PT" dirty="0"/>
                    </a:p>
                  </a:txBody>
                  <a:tcPr/>
                </a:tc>
                <a:tc>
                  <a:txBody>
                    <a:bodyPr/>
                    <a:lstStyle/>
                    <a:p>
                      <a:r>
                        <a:rPr lang="pt-PT" sz="2400" dirty="0" smtClean="0"/>
                        <a:t>Projectos</a:t>
                      </a:r>
                      <a:endParaRPr lang="pt-PT" sz="2400" dirty="0"/>
                    </a:p>
                  </a:txBody>
                  <a:tcPr/>
                </a:tc>
              </a:tr>
              <a:tr h="431409">
                <a:tc vMerge="1">
                  <a:txBody>
                    <a:bodyPr/>
                    <a:lstStyle/>
                    <a:p>
                      <a:endParaRPr lang="pt-PT" dirty="0"/>
                    </a:p>
                  </a:txBody>
                  <a:tcPr/>
                </a:tc>
                <a:tc>
                  <a:txBody>
                    <a:bodyPr/>
                    <a:lstStyle/>
                    <a:p>
                      <a:r>
                        <a:rPr lang="pt-PT" sz="2400" dirty="0" smtClean="0"/>
                        <a:t>Trabalhos</a:t>
                      </a:r>
                      <a:r>
                        <a:rPr lang="pt-PT" sz="2400" baseline="0" dirty="0" smtClean="0"/>
                        <a:t> escritos e apresentações</a:t>
                      </a:r>
                      <a:endParaRPr lang="pt-PT" sz="2400" dirty="0"/>
                    </a:p>
                  </a:txBody>
                  <a:tcPr/>
                </a:tc>
              </a:tr>
            </a:tbl>
          </a:graphicData>
        </a:graphic>
      </p:graphicFrame>
      <p:sp>
        <p:nvSpPr>
          <p:cNvPr id="4" name="CaixaDeTexto 3"/>
          <p:cNvSpPr txBox="1"/>
          <p:nvPr/>
        </p:nvSpPr>
        <p:spPr>
          <a:xfrm>
            <a:off x="323528" y="5877273"/>
            <a:ext cx="8496944" cy="800219"/>
          </a:xfrm>
          <a:prstGeom prst="rect">
            <a:avLst/>
          </a:prstGeom>
          <a:noFill/>
        </p:spPr>
        <p:txBody>
          <a:bodyPr wrap="square" rtlCol="0">
            <a:spAutoFit/>
          </a:bodyPr>
          <a:lstStyle/>
          <a:p>
            <a:r>
              <a:rPr lang="pt-PT" sz="1400" dirty="0" smtClean="0"/>
              <a:t>Fonte: Figueiredo, A. D. (2009). Estratégias e modelos para a educação online, p. 38. </a:t>
            </a:r>
            <a:r>
              <a:rPr lang="pt-PT" sz="1400" dirty="0" err="1" smtClean="0"/>
              <a:t>In</a:t>
            </a:r>
            <a:r>
              <a:rPr lang="pt-PT" sz="1400" dirty="0" smtClean="0"/>
              <a:t> G. L. Miranda (</a:t>
            </a:r>
            <a:r>
              <a:rPr lang="pt-PT" sz="1400" dirty="0" err="1" smtClean="0"/>
              <a:t>org</a:t>
            </a:r>
            <a:r>
              <a:rPr lang="pt-PT" sz="1400" dirty="0" smtClean="0"/>
              <a:t>.). ensino online e aprendizagem multimédia (pp. 33-55). Lisboa. Relógio </a:t>
            </a:r>
            <a:r>
              <a:rPr lang="pt-PT" sz="1400" dirty="0" err="1" smtClean="0"/>
              <a:t>d’Água</a:t>
            </a:r>
            <a:r>
              <a:rPr lang="pt-PT" sz="1400" dirty="0" smtClean="0"/>
              <a:t> Editores.</a:t>
            </a:r>
          </a:p>
          <a:p>
            <a:endParaRPr lang="pt-P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467544" y="1772816"/>
            <a:ext cx="8229600" cy="3629000"/>
          </a:xfrm>
        </p:spPr>
        <p:txBody>
          <a:bodyPr/>
          <a:lstStyle/>
          <a:p>
            <a:pPr algn="just">
              <a:buNone/>
            </a:pPr>
            <a:r>
              <a:rPr lang="pt-PT" dirty="0" smtClean="0">
                <a:solidFill>
                  <a:schemeClr val="bg1"/>
                </a:solidFill>
              </a:rPr>
              <a:t>	</a:t>
            </a:r>
            <a:r>
              <a:rPr lang="pt-PT" dirty="0" smtClean="0"/>
              <a:t>Actualmente o ensino presencial começa a envolver cada vez mais uma componente de trabalho a distância, </a:t>
            </a:r>
            <a:r>
              <a:rPr lang="pt-PT" dirty="0" smtClean="0"/>
              <a:t>suportada </a:t>
            </a:r>
            <a:r>
              <a:rPr lang="pt-PT" dirty="0" smtClean="0"/>
              <a:t>por ferramentas, como por exemplo, os LMS, os </a:t>
            </a:r>
            <a:r>
              <a:rPr lang="pt-PT" i="1" dirty="0" err="1" smtClean="0"/>
              <a:t>Blogs</a:t>
            </a:r>
            <a:r>
              <a:rPr lang="pt-PT" dirty="0" smtClean="0"/>
              <a:t>, as redes sociais, </a:t>
            </a:r>
            <a:r>
              <a:rPr lang="pt-PT" dirty="0" err="1" smtClean="0"/>
              <a:t>etc</a:t>
            </a:r>
            <a:r>
              <a:rPr lang="pt-PT" dirty="0" smtClean="0"/>
              <a:t>, numa perspectiva que combina o modelo presencial com o modelo a distância.</a:t>
            </a:r>
            <a:endParaRPr lang="pt-PT" dirty="0"/>
          </a:p>
        </p:txBody>
      </p:sp>
      <p:sp>
        <p:nvSpPr>
          <p:cNvPr id="4" name="Marcador de Posição do Número do Diapositivo 3"/>
          <p:cNvSpPr>
            <a:spLocks noGrp="1"/>
          </p:cNvSpPr>
          <p:nvPr>
            <p:ph type="sldNum" sz="quarter" idx="12"/>
          </p:nvPr>
        </p:nvSpPr>
        <p:spPr/>
        <p:txBody>
          <a:bodyPr/>
          <a:lstStyle/>
          <a:p>
            <a:fld id="{C094B130-4372-493B-8D67-D49DC6DDAEE8}" type="slidenum">
              <a:rPr lang="pt-PT" smtClean="0"/>
              <a:pPr/>
              <a:t>12</a:t>
            </a:fld>
            <a:endParaRPr lang="pt-PT"/>
          </a:p>
        </p:txBody>
      </p:sp>
      <p:sp>
        <p:nvSpPr>
          <p:cNvPr id="5" name="Título 1"/>
          <p:cNvSpPr txBox="1">
            <a:spLocks/>
          </p:cNvSpPr>
          <p:nvPr/>
        </p:nvSpPr>
        <p:spPr>
          <a:xfrm>
            <a:off x="251520" y="260648"/>
            <a:ext cx="8712968" cy="792088"/>
          </a:xfrm>
          <a:prstGeom prst="rect">
            <a:avLst/>
          </a:prstGeom>
        </p:spPr>
        <p:style>
          <a:lnRef idx="2">
            <a:schemeClr val="accent2"/>
          </a:lnRef>
          <a:fillRef idx="1">
            <a:schemeClr val="lt1"/>
          </a:fillRef>
          <a:effectRef idx="0">
            <a:schemeClr val="accent2"/>
          </a:effectRef>
          <a:fontRef idx="minor">
            <a:schemeClr val="dk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t-PT" sz="4000" dirty="0" smtClean="0"/>
              <a:t>MODELO PRESENCIAL NA ACTUALIDADE</a:t>
            </a:r>
            <a:endParaRPr kumimoji="0" lang="pt-PT" sz="40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323528" y="260648"/>
            <a:ext cx="8424936" cy="1440160"/>
          </a:xfrm>
          <a:prstGeom prst="rect">
            <a:avLst/>
          </a:prstGeom>
        </p:spPr>
        <p:style>
          <a:lnRef idx="2">
            <a:schemeClr val="accent2"/>
          </a:lnRef>
          <a:fillRef idx="1">
            <a:schemeClr val="lt1"/>
          </a:fillRef>
          <a:effectRef idx="0">
            <a:schemeClr val="accent2"/>
          </a:effectRef>
          <a:fontRef idx="minor">
            <a:schemeClr val="dk1"/>
          </a:fontRef>
        </p:style>
        <p:txBody>
          <a:bodyPr/>
          <a:lstStyle/>
          <a:p>
            <a:pPr lvl="0" algn="ctr">
              <a:spcBef>
                <a:spcPct val="0"/>
              </a:spcBef>
              <a:defRPr/>
            </a:pPr>
            <a:r>
              <a:rPr lang="pt-PT" sz="4000" dirty="0" smtClean="0"/>
              <a:t>DO MODELO PRESENCIAL AO MODELO A DISTÂNCIA</a:t>
            </a:r>
            <a:endParaRPr kumimoji="0" lang="pt-PT" sz="4000" b="0" i="0" u="none" strike="noStrike" kern="1200" cap="none" spc="0" normalizeH="0" baseline="0" noProof="0" dirty="0">
              <a:ln>
                <a:noFill/>
              </a:ln>
              <a:solidFill>
                <a:schemeClr val="dk1"/>
              </a:solidFill>
              <a:effectLst/>
              <a:uLnTx/>
              <a:uFillTx/>
              <a:latin typeface="+mn-lt"/>
              <a:ea typeface="+mn-ea"/>
              <a:cs typeface="+mn-cs"/>
            </a:endParaRPr>
          </a:p>
        </p:txBody>
      </p:sp>
      <p:pic>
        <p:nvPicPr>
          <p:cNvPr id="2050" name="Picture 2"/>
          <p:cNvPicPr>
            <a:picLocks noChangeAspect="1" noChangeArrowheads="1"/>
          </p:cNvPicPr>
          <p:nvPr/>
        </p:nvPicPr>
        <p:blipFill>
          <a:blip r:embed="rId2" cstate="print"/>
          <a:srcRect/>
          <a:stretch>
            <a:fillRect/>
          </a:stretch>
        </p:blipFill>
        <p:spPr bwMode="auto">
          <a:xfrm>
            <a:off x="827584" y="2708920"/>
            <a:ext cx="7483398" cy="2376264"/>
          </a:xfrm>
          <a:prstGeom prst="rect">
            <a:avLst/>
          </a:prstGeom>
          <a:noFill/>
          <a:ln w="9525">
            <a:noFill/>
            <a:miter lim="800000"/>
            <a:headEnd/>
            <a:tailEnd/>
          </a:ln>
        </p:spPr>
      </p:pic>
      <p:sp>
        <p:nvSpPr>
          <p:cNvPr id="4" name="CaixaDeTexto 3"/>
          <p:cNvSpPr txBox="1"/>
          <p:nvPr/>
        </p:nvSpPr>
        <p:spPr>
          <a:xfrm>
            <a:off x="899592" y="6021288"/>
            <a:ext cx="5118004" cy="461665"/>
          </a:xfrm>
          <a:prstGeom prst="rect">
            <a:avLst/>
          </a:prstGeom>
          <a:noFill/>
        </p:spPr>
        <p:txBody>
          <a:bodyPr wrap="none" rtlCol="0">
            <a:spAutoFit/>
          </a:bodyPr>
          <a:lstStyle/>
          <a:p>
            <a:r>
              <a:rPr lang="pt-PT" sz="2400" dirty="0" smtClean="0"/>
              <a:t>Exemplos: Telescola, Ano Propedêutico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2"/>
          </p:nvPr>
        </p:nvSpPr>
        <p:spPr/>
        <p:txBody>
          <a:bodyPr/>
          <a:lstStyle/>
          <a:p>
            <a:fld id="{C094B130-4372-493B-8D67-D49DC6DDAEE8}" type="slidenum">
              <a:rPr lang="pt-PT" smtClean="0"/>
              <a:pPr/>
              <a:t>14</a:t>
            </a:fld>
            <a:endParaRPr lang="pt-PT" dirty="0"/>
          </a:p>
        </p:txBody>
      </p:sp>
      <p:sp>
        <p:nvSpPr>
          <p:cNvPr id="4" name="Marcador de Posição de Conteúdo 2"/>
          <p:cNvSpPr txBox="1">
            <a:spLocks/>
          </p:cNvSpPr>
          <p:nvPr/>
        </p:nvSpPr>
        <p:spPr>
          <a:xfrm>
            <a:off x="251520" y="1000108"/>
            <a:ext cx="8712968" cy="5589240"/>
          </a:xfrm>
          <a:prstGeom prst="rect">
            <a:avLst/>
          </a:prstGeom>
        </p:spPr>
        <p:txBody>
          <a:bodyPr>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pt-PT" sz="3200" dirty="0" smtClean="0"/>
          </a:p>
          <a:p>
            <a:pPr marL="342900" lvl="0" indent="-342900" algn="just">
              <a:spcBef>
                <a:spcPct val="20000"/>
              </a:spcBef>
              <a:buFont typeface="Arial" pitchFamily="34" charset="0"/>
              <a:buChar char="•"/>
            </a:pPr>
            <a:r>
              <a:rPr lang="pt-PT" sz="3200" dirty="0" smtClean="0"/>
              <a:t>“Antes do aparecimento da Web 2.0, </a:t>
            </a:r>
            <a:r>
              <a:rPr lang="pt-PT" sz="3200" dirty="0" err="1" smtClean="0"/>
              <a:t>Stephen</a:t>
            </a:r>
            <a:r>
              <a:rPr lang="pt-PT" sz="3200" dirty="0" smtClean="0"/>
              <a:t> </a:t>
            </a:r>
            <a:r>
              <a:rPr lang="pt-PT" sz="3200" dirty="0" err="1" smtClean="0"/>
              <a:t>Downes</a:t>
            </a:r>
            <a:r>
              <a:rPr lang="pt-PT" sz="3200" dirty="0" smtClean="0"/>
              <a:t> faz um retrato algo desencantado da realidade do </a:t>
            </a:r>
            <a:r>
              <a:rPr lang="pt-PT" sz="3200" dirty="0" err="1" smtClean="0"/>
              <a:t>e-learning</a:t>
            </a:r>
            <a:r>
              <a:rPr lang="pt-PT" sz="3200" dirty="0" smtClean="0"/>
              <a:t> na altura. Segundo o autor, o </a:t>
            </a:r>
            <a:r>
              <a:rPr lang="pt-PT" sz="3200" dirty="0" err="1" smtClean="0"/>
              <a:t>e-learning</a:t>
            </a:r>
            <a:r>
              <a:rPr lang="pt-PT" sz="3200" dirty="0" smtClean="0"/>
              <a:t> tinha-se burocratizado e aproximado, cada vez mais, dos modelos tradicionais de ensino, seja presenciais, seja a distância”.</a:t>
            </a:r>
          </a:p>
          <a:p>
            <a:pPr marL="342900" lvl="0" indent="-342900" algn="just">
              <a:spcBef>
                <a:spcPct val="20000"/>
              </a:spcBef>
            </a:pPr>
            <a:r>
              <a:rPr lang="pt-PT" sz="3200" dirty="0" smtClean="0"/>
              <a:t>    </a:t>
            </a:r>
            <a:r>
              <a:rPr lang="pt-PT" sz="2600" dirty="0" smtClean="0"/>
              <a:t>(Mota, 2009, </a:t>
            </a:r>
            <a:r>
              <a:rPr lang="pt-PT" sz="2600" dirty="0" smtClean="0">
                <a:solidFill>
                  <a:schemeClr val="accent2"/>
                </a:solidFill>
                <a:hlinkClick r:id="rId2"/>
              </a:rPr>
              <a:t>http://orfeu.org/weblearning20/3_1_elearning_20</a:t>
            </a:r>
            <a:r>
              <a:rPr lang="pt-PT" sz="2600" dirty="0" smtClean="0"/>
              <a:t>)</a:t>
            </a:r>
          </a:p>
          <a:p>
            <a:pPr marL="342900" lvl="0" indent="-342900" algn="just">
              <a:spcBef>
                <a:spcPct val="20000"/>
              </a:spcBef>
              <a:buFont typeface="Arial" pitchFamily="34" charset="0"/>
              <a:buChar char="•"/>
            </a:pPr>
            <a:endParaRPr lang="pt-PT" sz="3200" dirty="0" smtClean="0">
              <a:solidFill>
                <a:schemeClr val="accent2"/>
              </a:solidFill>
            </a:endParaRPr>
          </a:p>
          <a:p>
            <a:pPr marL="342900" lvl="0" indent="-342900">
              <a:spcBef>
                <a:spcPct val="20000"/>
              </a:spcBef>
              <a:buFont typeface="Arial" pitchFamily="34" charset="0"/>
              <a:buChar char="•"/>
            </a:pPr>
            <a:r>
              <a:rPr lang="pt-PT" sz="3200" dirty="0" smtClean="0"/>
              <a:t>…”Tinha-se tornado a base de um edifício que fornecia um ensino fechado, inflexível e redutor, que punha </a:t>
            </a:r>
            <a:r>
              <a:rPr lang="pt-PT" sz="3200" u="sng" dirty="0" smtClean="0"/>
              <a:t>todo o controlo do lado das instituições</a:t>
            </a:r>
            <a:r>
              <a:rPr lang="pt-PT" sz="3200" dirty="0" smtClean="0"/>
              <a:t>.”</a:t>
            </a:r>
          </a:p>
          <a:p>
            <a:pPr marL="342900" lvl="0" indent="-342900">
              <a:spcBef>
                <a:spcPct val="20000"/>
              </a:spcBef>
            </a:pPr>
            <a:r>
              <a:rPr lang="pt-PT" sz="3200" dirty="0" smtClean="0"/>
              <a:t>    </a:t>
            </a:r>
            <a:r>
              <a:rPr lang="pt-PT" sz="2600" dirty="0" smtClean="0"/>
              <a:t>(Mota, 2009, </a:t>
            </a:r>
            <a:r>
              <a:rPr lang="pt-PT" sz="2600" dirty="0" smtClean="0">
                <a:solidFill>
                  <a:schemeClr val="accent2"/>
                </a:solidFill>
                <a:hlinkClick r:id="rId2"/>
              </a:rPr>
              <a:t>http://orfeu.org/weblearning20/3_1_elearning_20</a:t>
            </a:r>
            <a:r>
              <a:rPr lang="pt-PT" sz="2600" dirty="0" smtClean="0"/>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pt-PT"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ítulo 1"/>
          <p:cNvSpPr txBox="1">
            <a:spLocks/>
          </p:cNvSpPr>
          <p:nvPr/>
        </p:nvSpPr>
        <p:spPr>
          <a:xfrm>
            <a:off x="2143108" y="428604"/>
            <a:ext cx="5483036" cy="714380"/>
          </a:xfrm>
          <a:prstGeom prst="rect">
            <a:avLst/>
          </a:prstGeom>
        </p:spPr>
        <p:style>
          <a:lnRef idx="2">
            <a:schemeClr val="accent2"/>
          </a:lnRef>
          <a:fillRef idx="1">
            <a:schemeClr val="lt1"/>
          </a:fillRef>
          <a:effectRef idx="0">
            <a:schemeClr val="accent2"/>
          </a:effectRef>
          <a:fontRef idx="minor">
            <a:schemeClr val="dk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t-PT" sz="4400" cap="all" noProof="0" dirty="0" smtClean="0"/>
              <a:t>Convergência</a:t>
            </a:r>
            <a:endParaRPr kumimoji="0" lang="pt-PT" sz="4400" b="0" i="0" u="none" strike="noStrike" kern="1200" cap="all" spc="0" normalizeH="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2"/>
          </p:nvPr>
        </p:nvSpPr>
        <p:spPr/>
        <p:txBody>
          <a:bodyPr/>
          <a:lstStyle/>
          <a:p>
            <a:fld id="{C094B130-4372-493B-8D67-D49DC6DDAEE8}" type="slidenum">
              <a:rPr lang="pt-PT" smtClean="0"/>
              <a:pPr/>
              <a:t>15</a:t>
            </a:fld>
            <a:endParaRPr lang="pt-PT" dirty="0"/>
          </a:p>
        </p:txBody>
      </p:sp>
      <p:sp>
        <p:nvSpPr>
          <p:cNvPr id="4" name="Marcador de Posição de Conteúdo 2"/>
          <p:cNvSpPr txBox="1">
            <a:spLocks/>
          </p:cNvSpPr>
          <p:nvPr/>
        </p:nvSpPr>
        <p:spPr>
          <a:xfrm>
            <a:off x="251520" y="1268760"/>
            <a:ext cx="8892480" cy="558924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pt-PT"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pt-PT"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ectângulo 4"/>
          <p:cNvSpPr/>
          <p:nvPr/>
        </p:nvSpPr>
        <p:spPr>
          <a:xfrm>
            <a:off x="357158" y="1428736"/>
            <a:ext cx="8572528" cy="4339650"/>
          </a:xfrm>
          <a:prstGeom prst="rect">
            <a:avLst/>
          </a:prstGeom>
        </p:spPr>
        <p:txBody>
          <a:bodyPr wrap="square">
            <a:spAutoFit/>
          </a:bodyPr>
          <a:lstStyle/>
          <a:p>
            <a:pPr algn="just"/>
            <a:r>
              <a:rPr lang="pt-PT" sz="2800" dirty="0" smtClean="0"/>
              <a:t>“É a essa intersecção entre a Web 2.0 e o E-learning que Downes chama E-learning 2.0. </a:t>
            </a:r>
          </a:p>
          <a:p>
            <a:pPr algn="just"/>
            <a:r>
              <a:rPr lang="pt-PT" sz="2800" dirty="0" smtClean="0"/>
              <a:t>Na perspectiva deste autor, um dos aspectos mais relevantes nesta mudança prende-se com as formas como os novos utilizadores, que nasceram e cresceram num mundo digital, chamados </a:t>
            </a:r>
            <a:r>
              <a:rPr lang="pt-PT" sz="2800" i="1" dirty="0" smtClean="0"/>
              <a:t>digital natives</a:t>
            </a:r>
            <a:r>
              <a:rPr lang="pt-PT" sz="2800" dirty="0" smtClean="0"/>
              <a:t> (Prensky, 2001) ou </a:t>
            </a:r>
            <a:r>
              <a:rPr lang="pt-PT" sz="2800" i="1" dirty="0" smtClean="0"/>
              <a:t>n-gen</a:t>
            </a:r>
            <a:r>
              <a:rPr lang="pt-PT" sz="2800" dirty="0" smtClean="0"/>
              <a:t> (</a:t>
            </a:r>
            <a:r>
              <a:rPr lang="pt-PT" sz="2800" i="1" dirty="0" smtClean="0"/>
              <a:t>net generation</a:t>
            </a:r>
            <a:r>
              <a:rPr lang="pt-PT" sz="2800" dirty="0" smtClean="0"/>
              <a:t>) (Tapscott, 1998), interagem com a informação e encaram a comunicação e os media.”</a:t>
            </a:r>
          </a:p>
          <a:p>
            <a:pPr algn="just"/>
            <a:endParaRPr lang="pt-PT" sz="2800" dirty="0" smtClean="0"/>
          </a:p>
          <a:p>
            <a:pPr algn="just"/>
            <a:r>
              <a:rPr lang="pt-PT" sz="2400" dirty="0" smtClean="0"/>
              <a:t>(Mota, 2009, </a:t>
            </a:r>
            <a:r>
              <a:rPr lang="pt-PT" sz="2400" dirty="0" smtClean="0">
                <a:hlinkClick r:id="rId2"/>
              </a:rPr>
              <a:t>http://orfeu.org/weblearning20/3_1_elearning_20</a:t>
            </a:r>
            <a:r>
              <a:rPr lang="pt-PT" sz="2400" dirty="0" smtClean="0"/>
              <a:t>).</a:t>
            </a:r>
          </a:p>
        </p:txBody>
      </p:sp>
      <p:sp>
        <p:nvSpPr>
          <p:cNvPr id="8" name="Título 1"/>
          <p:cNvSpPr txBox="1">
            <a:spLocks/>
          </p:cNvSpPr>
          <p:nvPr/>
        </p:nvSpPr>
        <p:spPr>
          <a:xfrm>
            <a:off x="2143108" y="428604"/>
            <a:ext cx="5483036" cy="714380"/>
          </a:xfrm>
          <a:prstGeom prst="rect">
            <a:avLst/>
          </a:prstGeom>
        </p:spPr>
        <p:style>
          <a:lnRef idx="2">
            <a:schemeClr val="accent2"/>
          </a:lnRef>
          <a:fillRef idx="1">
            <a:schemeClr val="lt1"/>
          </a:fillRef>
          <a:effectRef idx="0">
            <a:schemeClr val="accent2"/>
          </a:effectRef>
          <a:fontRef idx="minor">
            <a:schemeClr val="dk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t-PT" sz="4400" cap="all" noProof="0" dirty="0" smtClean="0"/>
              <a:t>Convergência</a:t>
            </a:r>
            <a:endParaRPr kumimoji="0" lang="pt-PT" sz="4400" b="0" i="0" u="none" strike="noStrike" kern="1200" cap="all" spc="0" normalizeH="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2"/>
          </p:nvPr>
        </p:nvSpPr>
        <p:spPr/>
        <p:txBody>
          <a:bodyPr/>
          <a:lstStyle/>
          <a:p>
            <a:fld id="{C094B130-4372-493B-8D67-D49DC6DDAEE8}" type="slidenum">
              <a:rPr lang="pt-PT" smtClean="0"/>
              <a:pPr/>
              <a:t>16</a:t>
            </a:fld>
            <a:endParaRPr lang="pt-PT" dirty="0"/>
          </a:p>
        </p:txBody>
      </p:sp>
      <p:sp>
        <p:nvSpPr>
          <p:cNvPr id="3" name="Rectângulo 2"/>
          <p:cNvSpPr/>
          <p:nvPr/>
        </p:nvSpPr>
        <p:spPr>
          <a:xfrm>
            <a:off x="714348" y="1285860"/>
            <a:ext cx="8250140" cy="4339650"/>
          </a:xfrm>
          <a:prstGeom prst="rect">
            <a:avLst/>
          </a:prstGeom>
        </p:spPr>
        <p:txBody>
          <a:bodyPr wrap="square">
            <a:spAutoFit/>
          </a:bodyPr>
          <a:lstStyle/>
          <a:p>
            <a:pPr algn="just"/>
            <a:r>
              <a:rPr lang="pt-PT" sz="2800" dirty="0" smtClean="0"/>
              <a:t>“Em termos concretos da aprendizagem, esta tendência manifesta-se por um deslocamento do </a:t>
            </a:r>
            <a:r>
              <a:rPr lang="pt-PT" sz="2800" u="sng" dirty="0" smtClean="0"/>
              <a:t>controlo para os estudantes</a:t>
            </a:r>
            <a:r>
              <a:rPr lang="pt-PT" sz="2800" dirty="0" smtClean="0"/>
              <a:t>, em abordagens pedagógicas centradas neles e nas suas </a:t>
            </a:r>
            <a:r>
              <a:rPr lang="pt-PT" sz="2800" u="sng" dirty="0" smtClean="0"/>
              <a:t>expectativas</a:t>
            </a:r>
            <a:r>
              <a:rPr lang="pt-PT" sz="2800" dirty="0" smtClean="0"/>
              <a:t>, </a:t>
            </a:r>
            <a:r>
              <a:rPr lang="pt-PT" sz="2800" u="sng" dirty="0" smtClean="0"/>
              <a:t>necessidades</a:t>
            </a:r>
            <a:r>
              <a:rPr lang="pt-PT" sz="2800" dirty="0" smtClean="0"/>
              <a:t> e </a:t>
            </a:r>
            <a:r>
              <a:rPr lang="pt-PT" sz="2800" u="sng" dirty="0" smtClean="0"/>
              <a:t>características</a:t>
            </a:r>
            <a:r>
              <a:rPr lang="pt-PT" sz="2800" dirty="0" smtClean="0"/>
              <a:t>. Esta perspectiva permite-lhes uma autonomia muito maior, por um lado e, por outro, dá grande destaque a uma aprendizagem activa, baseada na </a:t>
            </a:r>
            <a:r>
              <a:rPr lang="pt-PT" sz="2800" u="sng" dirty="0" smtClean="0"/>
              <a:t>criação</a:t>
            </a:r>
            <a:r>
              <a:rPr lang="pt-PT" sz="2800" dirty="0" smtClean="0"/>
              <a:t>, na </a:t>
            </a:r>
            <a:r>
              <a:rPr lang="pt-PT" sz="2800" u="sng" dirty="0" smtClean="0"/>
              <a:t>comunicação</a:t>
            </a:r>
            <a:r>
              <a:rPr lang="pt-PT" sz="2800" dirty="0" smtClean="0"/>
              <a:t> e na </a:t>
            </a:r>
            <a:r>
              <a:rPr lang="pt-PT" sz="2800" u="sng" dirty="0" smtClean="0"/>
              <a:t>participação”</a:t>
            </a:r>
            <a:r>
              <a:rPr lang="pt-PT" sz="2800" dirty="0" smtClean="0"/>
              <a:t>. </a:t>
            </a:r>
          </a:p>
          <a:p>
            <a:pPr algn="just"/>
            <a:endParaRPr lang="pt-PT" sz="2800" dirty="0" smtClean="0"/>
          </a:p>
          <a:p>
            <a:pPr algn="just"/>
            <a:r>
              <a:rPr lang="pt-PT" sz="2400" dirty="0" smtClean="0"/>
              <a:t>(Mota, 2009, </a:t>
            </a:r>
            <a:r>
              <a:rPr lang="pt-PT" sz="2400" dirty="0" smtClean="0">
                <a:solidFill>
                  <a:schemeClr val="accent2"/>
                </a:solidFill>
                <a:hlinkClick r:id="rId2"/>
              </a:rPr>
              <a:t>http://orfeu.org/weblearning20/3_1_elearning_20</a:t>
            </a:r>
            <a:r>
              <a:rPr lang="pt-PT" sz="2400" dirty="0" smtClean="0"/>
              <a:t>)</a:t>
            </a:r>
            <a:endParaRPr lang="pt-PT" sz="2800" dirty="0"/>
          </a:p>
        </p:txBody>
      </p:sp>
      <p:sp>
        <p:nvSpPr>
          <p:cNvPr id="4" name="Título 1"/>
          <p:cNvSpPr txBox="1">
            <a:spLocks/>
          </p:cNvSpPr>
          <p:nvPr/>
        </p:nvSpPr>
        <p:spPr>
          <a:xfrm>
            <a:off x="2143108" y="428604"/>
            <a:ext cx="5483036" cy="714380"/>
          </a:xfrm>
          <a:prstGeom prst="rect">
            <a:avLst/>
          </a:prstGeom>
        </p:spPr>
        <p:style>
          <a:lnRef idx="2">
            <a:schemeClr val="accent2"/>
          </a:lnRef>
          <a:fillRef idx="1">
            <a:schemeClr val="lt1"/>
          </a:fillRef>
          <a:effectRef idx="0">
            <a:schemeClr val="accent2"/>
          </a:effectRef>
          <a:fontRef idx="minor">
            <a:schemeClr val="dk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t-PT" sz="4400" cap="all" noProof="0" dirty="0" smtClean="0"/>
              <a:t>Convergência</a:t>
            </a:r>
            <a:endParaRPr kumimoji="0" lang="pt-PT" sz="4400" b="0" i="0" u="none" strike="noStrike" kern="1200" cap="all" spc="0" normalizeH="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2"/>
          </p:nvPr>
        </p:nvSpPr>
        <p:spPr/>
        <p:txBody>
          <a:bodyPr/>
          <a:lstStyle/>
          <a:p>
            <a:fld id="{C094B130-4372-493B-8D67-D49DC6DDAEE8}" type="slidenum">
              <a:rPr lang="pt-PT" smtClean="0"/>
              <a:pPr/>
              <a:t>17</a:t>
            </a:fld>
            <a:endParaRPr lang="pt-PT" dirty="0"/>
          </a:p>
        </p:txBody>
      </p:sp>
      <p:pic>
        <p:nvPicPr>
          <p:cNvPr id="2050" name="Picture 2"/>
          <p:cNvPicPr>
            <a:picLocks noChangeAspect="1" noChangeArrowheads="1"/>
          </p:cNvPicPr>
          <p:nvPr/>
        </p:nvPicPr>
        <p:blipFill>
          <a:blip r:embed="rId2" cstate="print"/>
          <a:srcRect/>
          <a:stretch>
            <a:fillRect/>
          </a:stretch>
        </p:blipFill>
        <p:spPr bwMode="auto">
          <a:xfrm>
            <a:off x="1928794" y="1071546"/>
            <a:ext cx="6096864" cy="47149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2"/>
          </p:nvPr>
        </p:nvSpPr>
        <p:spPr/>
        <p:txBody>
          <a:bodyPr/>
          <a:lstStyle/>
          <a:p>
            <a:fld id="{C094B130-4372-493B-8D67-D49DC6DDAEE8}" type="slidenum">
              <a:rPr lang="pt-PT" smtClean="0"/>
              <a:pPr/>
              <a:t>18</a:t>
            </a:fld>
            <a:endParaRPr lang="pt-PT" dirty="0"/>
          </a:p>
        </p:txBody>
      </p:sp>
      <p:sp>
        <p:nvSpPr>
          <p:cNvPr id="3" name="Título 1"/>
          <p:cNvSpPr txBox="1">
            <a:spLocks/>
          </p:cNvSpPr>
          <p:nvPr/>
        </p:nvSpPr>
        <p:spPr>
          <a:xfrm>
            <a:off x="2143108" y="428604"/>
            <a:ext cx="5483036" cy="714380"/>
          </a:xfrm>
          <a:prstGeom prst="rect">
            <a:avLst/>
          </a:prstGeom>
        </p:spPr>
        <p:style>
          <a:lnRef idx="2">
            <a:schemeClr val="accent2"/>
          </a:lnRef>
          <a:fillRef idx="1">
            <a:schemeClr val="lt1"/>
          </a:fillRef>
          <a:effectRef idx="0">
            <a:schemeClr val="accent2"/>
          </a:effectRef>
          <a:fontRef idx="minor">
            <a:schemeClr val="dk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t-PT" sz="4400" cap="all" noProof="0" dirty="0" smtClean="0"/>
              <a:t>Conceito</a:t>
            </a:r>
            <a:endParaRPr kumimoji="0" lang="pt-PT" sz="4400" b="0" i="0" u="none" strike="noStrike" kern="1200" cap="all" spc="0" normalizeH="0" noProof="0" dirty="0">
              <a:ln>
                <a:noFill/>
              </a:ln>
              <a:solidFill>
                <a:schemeClr val="dk1"/>
              </a:solidFill>
              <a:effectLst/>
              <a:uLnTx/>
              <a:uFillTx/>
              <a:latin typeface="+mn-lt"/>
              <a:ea typeface="+mn-ea"/>
              <a:cs typeface="+mn-cs"/>
            </a:endParaRPr>
          </a:p>
        </p:txBody>
      </p:sp>
      <p:sp>
        <p:nvSpPr>
          <p:cNvPr id="4" name="Marcador de Posição de Conteúdo 2"/>
          <p:cNvSpPr txBox="1">
            <a:spLocks/>
          </p:cNvSpPr>
          <p:nvPr/>
        </p:nvSpPr>
        <p:spPr>
          <a:xfrm>
            <a:off x="2555776" y="1628800"/>
            <a:ext cx="6392182" cy="4374818"/>
          </a:xfrm>
          <a:prstGeom prst="rect">
            <a:avLst/>
          </a:prstGeom>
        </p:spPr>
        <p:txBody>
          <a:bodyPr>
            <a:normAutofit fontScale="85000" lnSpcReduction="10000"/>
          </a:bodyPr>
          <a:lstStyle/>
          <a:p>
            <a:pPr marL="342900" indent="-342900">
              <a:spcBef>
                <a:spcPct val="20000"/>
              </a:spcBef>
              <a:defRPr/>
            </a:pPr>
            <a:r>
              <a:rPr lang="pt-PT" sz="3200" dirty="0" smtClean="0"/>
              <a:t>    </a:t>
            </a:r>
            <a:r>
              <a:rPr lang="pt-PT" sz="4000" dirty="0" smtClean="0"/>
              <a:t>Segundo </a:t>
            </a:r>
            <a:r>
              <a:rPr lang="pt-PT" sz="4000" dirty="0" err="1" smtClean="0"/>
              <a:t>Naidu</a:t>
            </a:r>
            <a:r>
              <a:rPr lang="pt-PT" sz="4000" dirty="0" smtClean="0"/>
              <a:t> (2006), é um conjunto de actividades educativas realizadas individualmente ou em grupos de trabalho, on-line ou off-line, e de forma síncrona ou assíncrona através de computadores em rede e outros dispositivos electrónicos.</a:t>
            </a:r>
            <a:endParaRPr lang="pt-PT" sz="3200" dirty="0" smtClean="0"/>
          </a:p>
        </p:txBody>
      </p:sp>
      <p:pic>
        <p:nvPicPr>
          <p:cNvPr id="5" name="Picture 2"/>
          <p:cNvPicPr>
            <a:picLocks noChangeAspect="1" noChangeArrowheads="1"/>
          </p:cNvPicPr>
          <p:nvPr/>
        </p:nvPicPr>
        <p:blipFill>
          <a:blip r:embed="rId2" cstate="print"/>
          <a:srcRect/>
          <a:stretch>
            <a:fillRect/>
          </a:stretch>
        </p:blipFill>
        <p:spPr bwMode="auto">
          <a:xfrm>
            <a:off x="413776" y="1772816"/>
            <a:ext cx="2286016" cy="2286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2"/>
          </p:nvPr>
        </p:nvSpPr>
        <p:spPr/>
        <p:txBody>
          <a:bodyPr/>
          <a:lstStyle/>
          <a:p>
            <a:fld id="{C094B130-4372-493B-8D67-D49DC6DDAEE8}" type="slidenum">
              <a:rPr lang="pt-PT" smtClean="0"/>
              <a:pPr/>
              <a:t>19</a:t>
            </a:fld>
            <a:endParaRPr lang="pt-PT" dirty="0"/>
          </a:p>
        </p:txBody>
      </p:sp>
      <p:sp>
        <p:nvSpPr>
          <p:cNvPr id="4" name="Marcador de Posição de Conteúdo 2"/>
          <p:cNvSpPr txBox="1">
            <a:spLocks/>
          </p:cNvSpPr>
          <p:nvPr/>
        </p:nvSpPr>
        <p:spPr>
          <a:xfrm>
            <a:off x="251520" y="1628800"/>
            <a:ext cx="8892480" cy="4968552"/>
          </a:xfrm>
          <a:prstGeom prst="rect">
            <a:avLst/>
          </a:prstGeom>
        </p:spPr>
        <p:txBody>
          <a:bodyPr>
            <a:normAutofit/>
          </a:bodyPr>
          <a:lstStyle/>
          <a:p>
            <a:pPr marL="342900" lvl="0" indent="-342900">
              <a:spcBef>
                <a:spcPct val="20000"/>
              </a:spcBef>
              <a:defRPr/>
            </a:pPr>
            <a:r>
              <a:rPr lang="pt-PT" sz="2800" dirty="0" err="1" smtClean="0"/>
              <a:t>Naidu</a:t>
            </a:r>
            <a:r>
              <a:rPr lang="pt-PT" sz="2800" dirty="0" smtClean="0"/>
              <a:t> (2006) citando </a:t>
            </a:r>
            <a:r>
              <a:rPr lang="pt-PT" sz="2800" dirty="0" err="1" smtClean="0"/>
              <a:t>Romiszowski</a:t>
            </a:r>
            <a:r>
              <a:rPr lang="pt-PT" sz="2800" dirty="0" smtClean="0"/>
              <a:t> (2004), considera:</a:t>
            </a:r>
          </a:p>
          <a:p>
            <a:pPr marL="1257300" lvl="2" indent="-342900">
              <a:spcBef>
                <a:spcPct val="20000"/>
              </a:spcBef>
              <a:buFont typeface="Arial" pitchFamily="34" charset="0"/>
              <a:buChar char="•"/>
            </a:pPr>
            <a:endParaRPr lang="pt-PT" sz="2800" dirty="0" smtClean="0"/>
          </a:p>
          <a:p>
            <a:pPr marL="1257300" lvl="2" indent="-342900">
              <a:spcBef>
                <a:spcPct val="20000"/>
              </a:spcBef>
              <a:buFont typeface="Arial" pitchFamily="34" charset="0"/>
              <a:buChar char="•"/>
            </a:pPr>
            <a:r>
              <a:rPr lang="pt-PT" sz="2800" dirty="0" smtClean="0"/>
              <a:t>Individualizada no seu próprio ritmo e-learning online;</a:t>
            </a:r>
          </a:p>
          <a:p>
            <a:pPr marL="1257300" lvl="2" indent="-342900">
              <a:spcBef>
                <a:spcPct val="20000"/>
              </a:spcBef>
              <a:buFont typeface="Arial" pitchFamily="34" charset="0"/>
              <a:buChar char="•"/>
            </a:pPr>
            <a:r>
              <a:rPr lang="pt-PT" sz="2800" dirty="0" smtClean="0"/>
              <a:t>Individualizada no seu próprio ritmo e-learning   offline;</a:t>
            </a:r>
          </a:p>
          <a:p>
            <a:pPr marL="1257300" lvl="2" indent="-342900">
              <a:spcBef>
                <a:spcPct val="20000"/>
              </a:spcBef>
              <a:buFont typeface="Arial" pitchFamily="34" charset="0"/>
              <a:buChar char="•"/>
            </a:pPr>
            <a:r>
              <a:rPr lang="pt-PT" sz="2800" dirty="0" smtClean="0"/>
              <a:t>Baseada em e-learning em grupo síncrona;</a:t>
            </a:r>
          </a:p>
          <a:p>
            <a:pPr marL="1257300" lvl="2" indent="-342900">
              <a:spcBef>
                <a:spcPct val="20000"/>
              </a:spcBef>
              <a:buFont typeface="Arial" pitchFamily="34" charset="0"/>
              <a:buChar char="•"/>
            </a:pPr>
            <a:r>
              <a:rPr lang="pt-PT" sz="2800" dirty="0" smtClean="0"/>
              <a:t>Baseada em e-learning em grupo de forma assíncrona.</a:t>
            </a:r>
          </a:p>
          <a:p>
            <a:pPr marL="342900" lvl="0" indent="-342900">
              <a:spcBef>
                <a:spcPct val="20000"/>
              </a:spcBef>
              <a:buFont typeface="Arial" pitchFamily="34" charset="0"/>
              <a:buChar char="•"/>
            </a:pPr>
            <a:endParaRPr lang="pt-PT"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pt-PT"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Título 1"/>
          <p:cNvSpPr txBox="1">
            <a:spLocks/>
          </p:cNvSpPr>
          <p:nvPr/>
        </p:nvSpPr>
        <p:spPr>
          <a:xfrm>
            <a:off x="2143108" y="428604"/>
            <a:ext cx="5483036" cy="714380"/>
          </a:xfrm>
          <a:prstGeom prst="rect">
            <a:avLst/>
          </a:prstGeom>
        </p:spPr>
        <p:style>
          <a:lnRef idx="2">
            <a:schemeClr val="accent2"/>
          </a:lnRef>
          <a:fillRef idx="1">
            <a:schemeClr val="lt1"/>
          </a:fillRef>
          <a:effectRef idx="0">
            <a:schemeClr val="accent2"/>
          </a:effectRef>
          <a:fontRef idx="minor">
            <a:schemeClr val="dk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t-PT" sz="4400" cap="all" dirty="0" smtClean="0"/>
              <a:t>Modalidades</a:t>
            </a:r>
            <a:endParaRPr kumimoji="0" lang="pt-PT" sz="4400" b="0" i="0" u="none" strike="noStrike" kern="1200" cap="all" spc="0" normalizeH="0" noProof="0" dirty="0">
              <a:ln>
                <a:noFill/>
              </a:ln>
              <a:solidFill>
                <a:schemeClr val="dk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2"/>
          </p:nvPr>
        </p:nvSpPr>
        <p:spPr/>
        <p:txBody>
          <a:bodyPr/>
          <a:lstStyle/>
          <a:p>
            <a:fld id="{C094B130-4372-493B-8D67-D49DC6DDAEE8}" type="slidenum">
              <a:rPr lang="pt-PT" smtClean="0"/>
              <a:pPr/>
              <a:t>2</a:t>
            </a:fld>
            <a:endParaRPr lang="pt-PT"/>
          </a:p>
        </p:txBody>
      </p:sp>
      <p:sp>
        <p:nvSpPr>
          <p:cNvPr id="4" name="Título 1"/>
          <p:cNvSpPr txBox="1">
            <a:spLocks/>
          </p:cNvSpPr>
          <p:nvPr/>
        </p:nvSpPr>
        <p:spPr>
          <a:xfrm>
            <a:off x="642910" y="642919"/>
            <a:ext cx="7772400" cy="913874"/>
          </a:xfrm>
          <a:prstGeom prst="rect">
            <a:avLst/>
          </a:prstGeom>
        </p:spPr>
        <p:style>
          <a:lnRef idx="2">
            <a:schemeClr val="accent2"/>
          </a:lnRef>
          <a:fillRef idx="1">
            <a:schemeClr val="lt1"/>
          </a:fillRef>
          <a:effectRef idx="0">
            <a:schemeClr val="accent2"/>
          </a:effectRef>
          <a:fontRef idx="minor">
            <a:schemeClr val="dk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PT" sz="4400" b="0" i="0" u="none" strike="noStrike" kern="1200" cap="none" spc="0" normalizeH="0" baseline="0" noProof="0" dirty="0" smtClean="0">
                <a:ln>
                  <a:noFill/>
                </a:ln>
                <a:solidFill>
                  <a:schemeClr val="dk1"/>
                </a:solidFill>
                <a:effectLst/>
                <a:uLnTx/>
                <a:uFillTx/>
                <a:latin typeface="+mn-lt"/>
                <a:ea typeface="+mn-ea"/>
                <a:cs typeface="+mn-cs"/>
              </a:rPr>
              <a:t>UMA</a:t>
            </a:r>
            <a:r>
              <a:rPr kumimoji="0" lang="pt-PT" sz="4400" b="0" i="0" u="none" strike="noStrike" kern="1200" cap="none" spc="0" normalizeH="0" noProof="0" dirty="0" smtClean="0">
                <a:ln>
                  <a:noFill/>
                </a:ln>
                <a:solidFill>
                  <a:schemeClr val="dk1"/>
                </a:solidFill>
                <a:effectLst/>
                <a:uLnTx/>
                <a:uFillTx/>
                <a:latin typeface="+mn-lt"/>
                <a:ea typeface="+mn-ea"/>
                <a:cs typeface="+mn-cs"/>
              </a:rPr>
              <a:t> MUDANÇA INEVITÁVEL !</a:t>
            </a:r>
            <a:endParaRPr kumimoji="0" lang="pt-PT" sz="4400" b="0" i="0" u="none" strike="noStrike" kern="1200" cap="none" spc="0" normalizeH="0" baseline="0" noProof="0" dirty="0">
              <a:ln>
                <a:noFill/>
              </a:ln>
              <a:solidFill>
                <a:schemeClr val="dk1"/>
              </a:solidFill>
              <a:effectLst/>
              <a:uLnTx/>
              <a:uFillTx/>
              <a:latin typeface="+mn-lt"/>
              <a:ea typeface="+mn-ea"/>
              <a:cs typeface="+mn-cs"/>
            </a:endParaRPr>
          </a:p>
        </p:txBody>
      </p:sp>
      <p:pic>
        <p:nvPicPr>
          <p:cNvPr id="6" name="Picture 2">
            <a:hlinkClick r:id="rId2" action="ppaction://hlinkfile"/>
          </p:cNvPr>
          <p:cNvPicPr>
            <a:picLocks noChangeAspect="1" noChangeArrowheads="1"/>
          </p:cNvPicPr>
          <p:nvPr/>
        </p:nvPicPr>
        <p:blipFill>
          <a:blip r:embed="rId3" cstate="print"/>
          <a:srcRect/>
          <a:stretch>
            <a:fillRect/>
          </a:stretch>
        </p:blipFill>
        <p:spPr bwMode="auto">
          <a:xfrm>
            <a:off x="3563888" y="3212976"/>
            <a:ext cx="1728192" cy="1728192"/>
          </a:xfrm>
          <a:prstGeom prst="rect">
            <a:avLst/>
          </a:prstGeom>
          <a:noFill/>
          <a:ln w="9525">
            <a:noFill/>
            <a:miter lim="800000"/>
            <a:headEnd/>
            <a:tailEnd/>
          </a:ln>
        </p:spPr>
      </p:pic>
      <p:sp>
        <p:nvSpPr>
          <p:cNvPr id="5" name="Rectângulo 4"/>
          <p:cNvSpPr/>
          <p:nvPr/>
        </p:nvSpPr>
        <p:spPr>
          <a:xfrm>
            <a:off x="2051720" y="5589240"/>
            <a:ext cx="5976664" cy="646331"/>
          </a:xfrm>
          <a:prstGeom prst="rect">
            <a:avLst/>
          </a:prstGeom>
        </p:spPr>
        <p:txBody>
          <a:bodyPr wrap="square">
            <a:spAutoFit/>
          </a:bodyPr>
          <a:lstStyle/>
          <a:p>
            <a:r>
              <a:rPr lang="pt-PT" dirty="0" smtClean="0">
                <a:hlinkClick r:id="rId4"/>
              </a:rPr>
              <a:t>http://www.youtube.com/watch?v=_A-ZVCjfWf8</a:t>
            </a:r>
            <a:endParaRPr lang="pt-PT" dirty="0" smtClean="0"/>
          </a:p>
          <a:p>
            <a:endParaRPr lang="pt-P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2"/>
          </p:nvPr>
        </p:nvSpPr>
        <p:spPr/>
        <p:txBody>
          <a:bodyPr/>
          <a:lstStyle/>
          <a:p>
            <a:fld id="{C094B130-4372-493B-8D67-D49DC6DDAEE8}" type="slidenum">
              <a:rPr lang="pt-PT" smtClean="0"/>
              <a:pPr/>
              <a:t>20</a:t>
            </a:fld>
            <a:endParaRPr lang="pt-PT" dirty="0"/>
          </a:p>
        </p:txBody>
      </p:sp>
      <p:sp>
        <p:nvSpPr>
          <p:cNvPr id="4" name="Marcador de Posição de Conteúdo 2"/>
          <p:cNvSpPr txBox="1">
            <a:spLocks/>
          </p:cNvSpPr>
          <p:nvPr/>
        </p:nvSpPr>
        <p:spPr>
          <a:xfrm>
            <a:off x="251520" y="1556792"/>
            <a:ext cx="8712968" cy="5040560"/>
          </a:xfrm>
          <a:prstGeom prst="rect">
            <a:avLst/>
          </a:prstGeom>
        </p:spPr>
        <p:txBody>
          <a:bodyPr>
            <a:normAutofit fontScale="92500" lnSpcReduction="10000"/>
          </a:bodyPr>
          <a:lstStyle/>
          <a:p>
            <a:pPr marL="342900" marR="0" lvl="0" indent="-342900" algn="just" defTabSz="914400" rtl="0" eaLnBrk="1" fontAlgn="auto" latinLnBrk="0" hangingPunct="1">
              <a:lnSpc>
                <a:spcPct val="100000"/>
              </a:lnSpc>
              <a:spcBef>
                <a:spcPct val="20000"/>
              </a:spcBef>
              <a:spcAft>
                <a:spcPts val="0"/>
              </a:spcAft>
              <a:buClrTx/>
              <a:buSzTx/>
              <a:tabLst/>
              <a:defRPr/>
            </a:pPr>
            <a:r>
              <a:rPr lang="pt-PT" sz="3200" dirty="0" smtClean="0"/>
              <a:t>Segundo </a:t>
            </a:r>
            <a:r>
              <a:rPr lang="pt-PT" sz="3200" dirty="0" err="1" smtClean="0"/>
              <a:t>Naidu</a:t>
            </a:r>
            <a:r>
              <a:rPr lang="pt-PT" sz="3200" dirty="0" smtClean="0"/>
              <a:t> (2006):</a:t>
            </a:r>
          </a:p>
          <a:p>
            <a:pPr marL="342900" marR="0" lvl="0" indent="-342900" algn="just" defTabSz="914400" rtl="0" eaLnBrk="1" fontAlgn="auto" latinLnBrk="0" hangingPunct="1">
              <a:lnSpc>
                <a:spcPct val="100000"/>
              </a:lnSpc>
              <a:spcBef>
                <a:spcPct val="20000"/>
              </a:spcBef>
              <a:spcAft>
                <a:spcPts val="0"/>
              </a:spcAft>
              <a:buClrTx/>
              <a:buSzTx/>
              <a:tabLst/>
              <a:defRPr/>
            </a:pPr>
            <a:endParaRPr lang="pt-PT" sz="3200" dirty="0" smtClean="0"/>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pt-PT" sz="3200" dirty="0" smtClean="0"/>
              <a:t>As organizações que tradicionalmente ofereciam programas de educação apenas presenciais apostam em sistemas de e-learning, um nicho de mercado em crescimento fortemente apoiado na vertente espaço e tempo.</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lang="pt-PT" sz="3200" dirty="0" smtClean="0"/>
          </a:p>
          <a:p>
            <a:pPr lvl="0" algn="just">
              <a:buFont typeface="Arial" pitchFamily="34" charset="0"/>
              <a:buChar char="•"/>
            </a:pPr>
            <a:r>
              <a:rPr lang="pt-PT" sz="3200" dirty="0" smtClean="0"/>
              <a:t>   O sector empresarial aposta no </a:t>
            </a:r>
            <a:r>
              <a:rPr lang="pt-PT" sz="3200" dirty="0" err="1" smtClean="0"/>
              <a:t>e-learning</a:t>
            </a:r>
            <a:r>
              <a:rPr lang="pt-PT" sz="3200" dirty="0" smtClean="0"/>
              <a:t> </a:t>
            </a:r>
            <a:r>
              <a:rPr lang="pt-PT" sz="3200" dirty="0" smtClean="0"/>
              <a:t>como</a:t>
            </a:r>
          </a:p>
          <a:p>
            <a:pPr lvl="0" algn="just"/>
            <a:r>
              <a:rPr lang="pt-PT" sz="3200" dirty="0" smtClean="0"/>
              <a:t>     forma de racionalizar os custos, em actividades </a:t>
            </a:r>
          </a:p>
          <a:p>
            <a:pPr lvl="0" algn="just"/>
            <a:r>
              <a:rPr lang="pt-PT" sz="3200" dirty="0" smtClean="0"/>
              <a:t>     </a:t>
            </a:r>
            <a:r>
              <a:rPr lang="pt-PT" sz="3200" dirty="0" smtClean="0"/>
              <a:t>de formação do pessoal.</a:t>
            </a:r>
          </a:p>
          <a:p>
            <a:pPr marL="342900" lvl="0" indent="-342900">
              <a:spcBef>
                <a:spcPct val="20000"/>
              </a:spcBef>
              <a:buFont typeface="Arial" pitchFamily="34" charset="0"/>
              <a:buChar char="•"/>
            </a:pPr>
            <a:endParaRPr lang="pt-PT"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pt-PT"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ítulo 1"/>
          <p:cNvSpPr txBox="1">
            <a:spLocks/>
          </p:cNvSpPr>
          <p:nvPr/>
        </p:nvSpPr>
        <p:spPr>
          <a:xfrm>
            <a:off x="2143108" y="428604"/>
            <a:ext cx="5483036" cy="714380"/>
          </a:xfrm>
          <a:prstGeom prst="rect">
            <a:avLst/>
          </a:prstGeom>
        </p:spPr>
        <p:style>
          <a:lnRef idx="2">
            <a:schemeClr val="accent2"/>
          </a:lnRef>
          <a:fillRef idx="1">
            <a:schemeClr val="lt1"/>
          </a:fillRef>
          <a:effectRef idx="0">
            <a:schemeClr val="accent2"/>
          </a:effectRef>
          <a:fontRef idx="minor">
            <a:schemeClr val="dk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t-PT" sz="4400" cap="all" noProof="0" dirty="0" smtClean="0"/>
              <a:t>Tendências</a:t>
            </a:r>
            <a:endParaRPr kumimoji="0" lang="pt-PT" sz="4400" b="0" i="0" u="none" strike="noStrike" kern="1200" cap="all" spc="0" normalizeH="0" noProof="0" dirty="0">
              <a:ln>
                <a:noFill/>
              </a:ln>
              <a:solidFill>
                <a:schemeClr val="dk1"/>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2"/>
          </p:nvPr>
        </p:nvSpPr>
        <p:spPr/>
        <p:txBody>
          <a:bodyPr/>
          <a:lstStyle/>
          <a:p>
            <a:fld id="{C094B130-4372-493B-8D67-D49DC6DDAEE8}" type="slidenum">
              <a:rPr lang="pt-PT" smtClean="0"/>
              <a:pPr/>
              <a:t>21</a:t>
            </a:fld>
            <a:endParaRPr lang="pt-PT" dirty="0"/>
          </a:p>
        </p:txBody>
      </p:sp>
      <p:sp>
        <p:nvSpPr>
          <p:cNvPr id="4" name="Marcador de Posição de Conteúdo 2"/>
          <p:cNvSpPr txBox="1">
            <a:spLocks/>
          </p:cNvSpPr>
          <p:nvPr/>
        </p:nvSpPr>
        <p:spPr>
          <a:xfrm>
            <a:off x="251520" y="1000108"/>
            <a:ext cx="8712968" cy="5589240"/>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lang="pt-PT" sz="3200"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pt-PT" sz="3200" dirty="0" smtClean="0"/>
              <a:t>Ainda de acordo com </a:t>
            </a:r>
            <a:r>
              <a:rPr lang="pt-PT" sz="3200" dirty="0" err="1" smtClean="0"/>
              <a:t>Naidu</a:t>
            </a:r>
            <a:r>
              <a:rPr lang="pt-PT" sz="3200" dirty="0" smtClean="0"/>
              <a:t> (2006):</a:t>
            </a:r>
          </a:p>
          <a:p>
            <a:pPr marL="514350" indent="-514350" algn="just">
              <a:buFont typeface="Arial" pitchFamily="34" charset="0"/>
              <a:buChar char="•"/>
            </a:pPr>
            <a:endParaRPr lang="pt-PT" sz="3200" dirty="0" smtClean="0"/>
          </a:p>
          <a:p>
            <a:pPr marL="514350" indent="-514350" algn="just">
              <a:buFont typeface="Arial" pitchFamily="34" charset="0"/>
              <a:buChar char="•"/>
            </a:pPr>
            <a:r>
              <a:rPr lang="pt-PT" sz="3200" dirty="0" smtClean="0"/>
              <a:t>O acesso flexível refere-se ao acesso e uso da informação e aos recursos num lugar, tempo e ritmo que é adequado e conveniente ao aluno.</a:t>
            </a:r>
          </a:p>
          <a:p>
            <a:pPr marL="514350" indent="-514350" algn="just"/>
            <a:endParaRPr lang="pt-PT" sz="3200" dirty="0" smtClean="0"/>
          </a:p>
          <a:p>
            <a:pPr marL="514350" indent="-514350" algn="just">
              <a:buFont typeface="Arial" pitchFamily="34" charset="0"/>
              <a:buChar char="•"/>
            </a:pPr>
            <a:r>
              <a:rPr lang="pt-PT" sz="3200" dirty="0" smtClean="0"/>
              <a:t>O conceito de educação a distância foi fundada sobre os princípios de acesso flexível (Willems, 2005). Os alunos seriam obrigados a concluir as tarefas, apresentar os seus trabalhos e realizar os  exames dentro do prazo definido.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pt-PT"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ítulo 1"/>
          <p:cNvSpPr txBox="1">
            <a:spLocks/>
          </p:cNvSpPr>
          <p:nvPr/>
        </p:nvSpPr>
        <p:spPr>
          <a:xfrm>
            <a:off x="2143108" y="428604"/>
            <a:ext cx="5483036" cy="714380"/>
          </a:xfrm>
          <a:prstGeom prst="rect">
            <a:avLst/>
          </a:prstGeom>
        </p:spPr>
        <p:style>
          <a:lnRef idx="2">
            <a:schemeClr val="accent2"/>
          </a:lnRef>
          <a:fillRef idx="1">
            <a:schemeClr val="lt1"/>
          </a:fillRef>
          <a:effectRef idx="0">
            <a:schemeClr val="accent2"/>
          </a:effectRef>
          <a:fontRef idx="minor">
            <a:schemeClr val="dk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t-PT" sz="4400" cap="all" dirty="0" smtClean="0"/>
              <a:t>Atributos</a:t>
            </a:r>
            <a:endParaRPr kumimoji="0" lang="pt-PT" sz="4400" b="0" i="0" u="none" strike="noStrike" kern="1200" cap="all" spc="0" normalizeH="0" noProof="0" dirty="0">
              <a:ln>
                <a:noFill/>
              </a:ln>
              <a:solidFill>
                <a:schemeClr val="dk1"/>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2"/>
          </p:nvPr>
        </p:nvSpPr>
        <p:spPr/>
        <p:txBody>
          <a:bodyPr/>
          <a:lstStyle/>
          <a:p>
            <a:fld id="{C094B130-4372-493B-8D67-D49DC6DDAEE8}" type="slidenum">
              <a:rPr lang="pt-PT" smtClean="0"/>
              <a:pPr/>
              <a:t>22</a:t>
            </a:fld>
            <a:endParaRPr lang="pt-PT" dirty="0"/>
          </a:p>
        </p:txBody>
      </p:sp>
      <p:sp>
        <p:nvSpPr>
          <p:cNvPr id="4" name="Marcador de Posição de Conteúdo 2"/>
          <p:cNvSpPr txBox="1">
            <a:spLocks/>
          </p:cNvSpPr>
          <p:nvPr/>
        </p:nvSpPr>
        <p:spPr>
          <a:xfrm>
            <a:off x="251520" y="1628800"/>
            <a:ext cx="8892480" cy="5229200"/>
          </a:xfrm>
          <a:prstGeom prst="rect">
            <a:avLst/>
          </a:prstGeom>
        </p:spPr>
        <p:txBody>
          <a:bodyPr>
            <a:noAutofit/>
          </a:bodyPr>
          <a:lstStyle/>
          <a:p>
            <a:pPr algn="just"/>
            <a:r>
              <a:rPr lang="pt-PT" dirty="0" smtClean="0"/>
              <a:t>Segundo </a:t>
            </a:r>
            <a:r>
              <a:rPr lang="pt-PT" dirty="0" err="1" smtClean="0"/>
              <a:t>Naidu</a:t>
            </a:r>
            <a:r>
              <a:rPr lang="pt-PT" dirty="0" smtClean="0"/>
              <a:t> (2006) s</a:t>
            </a:r>
            <a:r>
              <a:rPr lang="pt-PT" dirty="0" smtClean="0"/>
              <a:t>ão </a:t>
            </a:r>
            <a:r>
              <a:rPr lang="pt-PT" dirty="0" smtClean="0"/>
              <a:t>um conjunto de ferramentas de software que permitem a gestão e facilitação de uma gama de aprendizagem e actividades de ensino e serviços.</a:t>
            </a:r>
          </a:p>
          <a:p>
            <a:pPr algn="just"/>
            <a:endParaRPr lang="pt-PT" dirty="0" smtClean="0"/>
          </a:p>
          <a:p>
            <a:endParaRPr lang="pt-PT" dirty="0" smtClean="0"/>
          </a:p>
          <a:p>
            <a:pPr lvl="0" algn="ctr"/>
            <a:r>
              <a:rPr lang="pt-PT" b="1" dirty="0" smtClean="0"/>
              <a:t>Características da maioria dos </a:t>
            </a:r>
            <a:r>
              <a:rPr lang="pt-PT" b="1" dirty="0" err="1" smtClean="0"/>
              <a:t>LMSs</a:t>
            </a:r>
            <a:endParaRPr lang="pt-PT" dirty="0" smtClean="0">
              <a:solidFill>
                <a:schemeClr val="accent2"/>
              </a:solidFill>
            </a:endParaRPr>
          </a:p>
          <a:p>
            <a:pPr algn="ctr"/>
            <a:endParaRPr lang="pt-PT" b="1" dirty="0" smtClean="0"/>
          </a:p>
          <a:p>
            <a:pPr lvl="0" algn="just">
              <a:buFont typeface="Arial" pitchFamily="34" charset="0"/>
              <a:buChar char="•"/>
            </a:pPr>
            <a:r>
              <a:rPr lang="pt-PT" dirty="0" smtClean="0"/>
              <a:t>  </a:t>
            </a:r>
            <a:r>
              <a:rPr lang="pt-PT" dirty="0" smtClean="0"/>
              <a:t>Capacidade de fornecimento de conteúdos curso;</a:t>
            </a:r>
          </a:p>
          <a:p>
            <a:pPr lvl="0" algn="just">
              <a:buFont typeface="Arial" pitchFamily="34" charset="0"/>
              <a:buChar char="•"/>
            </a:pPr>
            <a:endParaRPr lang="pt-PT" dirty="0" smtClean="0"/>
          </a:p>
          <a:p>
            <a:pPr lvl="0" algn="just">
              <a:buFont typeface="Arial" pitchFamily="34" charset="0"/>
              <a:buChar char="•"/>
            </a:pPr>
            <a:r>
              <a:rPr lang="pt-PT" dirty="0" smtClean="0"/>
              <a:t>  Gestão de operações de aula on-line;</a:t>
            </a:r>
          </a:p>
          <a:p>
            <a:pPr lvl="0" algn="just">
              <a:buFont typeface="Arial" pitchFamily="34" charset="0"/>
              <a:buChar char="•"/>
            </a:pPr>
            <a:endParaRPr lang="pt-PT" dirty="0" smtClean="0"/>
          </a:p>
          <a:p>
            <a:pPr lvl="0" algn="just">
              <a:buFont typeface="Arial" pitchFamily="34" charset="0"/>
              <a:buChar char="•"/>
            </a:pPr>
            <a:r>
              <a:rPr lang="pt-PT" dirty="0" smtClean="0"/>
              <a:t>  Rastreamento e relatórios de progresso de aluno;</a:t>
            </a:r>
          </a:p>
          <a:p>
            <a:pPr lvl="0" algn="just">
              <a:buFont typeface="Arial" pitchFamily="34" charset="0"/>
              <a:buChar char="•"/>
            </a:pPr>
            <a:endParaRPr lang="pt-PT" dirty="0" smtClean="0"/>
          </a:p>
          <a:p>
            <a:pPr lvl="0" algn="just">
              <a:buFont typeface="Arial" pitchFamily="34" charset="0"/>
              <a:buChar char="•"/>
            </a:pPr>
            <a:r>
              <a:rPr lang="pt-PT" dirty="0" smtClean="0"/>
              <a:t>  Avaliação dos resultados da aprendizagem;</a:t>
            </a:r>
          </a:p>
          <a:p>
            <a:pPr lvl="0" algn="just">
              <a:buFont typeface="Arial" pitchFamily="34" charset="0"/>
              <a:buChar char="•"/>
            </a:pPr>
            <a:endParaRPr lang="pt-PT" dirty="0" smtClean="0"/>
          </a:p>
          <a:p>
            <a:pPr lvl="0" algn="just">
              <a:buFont typeface="Arial" pitchFamily="34" charset="0"/>
              <a:buChar char="•"/>
            </a:pPr>
            <a:r>
              <a:rPr lang="pt-PT" dirty="0" smtClean="0"/>
              <a:t>  Relato de realização e de execução de ganhar tarefas;</a:t>
            </a:r>
          </a:p>
          <a:p>
            <a:pPr lvl="0" algn="just">
              <a:buFont typeface="Arial" pitchFamily="34" charset="0"/>
              <a:buChar char="•"/>
            </a:pPr>
            <a:endParaRPr lang="pt-PT" dirty="0" smtClean="0"/>
          </a:p>
          <a:p>
            <a:pPr lvl="0" algn="just">
              <a:buFont typeface="Arial" pitchFamily="34" charset="0"/>
              <a:buChar char="•"/>
            </a:pPr>
            <a:r>
              <a:rPr lang="pt-PT" dirty="0" smtClean="0"/>
              <a:t>  Gestão de registos de estudantes.</a:t>
            </a:r>
          </a:p>
        </p:txBody>
      </p:sp>
      <p:sp>
        <p:nvSpPr>
          <p:cNvPr id="5" name="Título 1"/>
          <p:cNvSpPr txBox="1">
            <a:spLocks/>
          </p:cNvSpPr>
          <p:nvPr/>
        </p:nvSpPr>
        <p:spPr>
          <a:xfrm>
            <a:off x="1187624" y="188640"/>
            <a:ext cx="6696744" cy="1200196"/>
          </a:xfrm>
          <a:prstGeom prst="rect">
            <a:avLst/>
          </a:prstGeom>
        </p:spPr>
        <p:style>
          <a:lnRef idx="2">
            <a:schemeClr val="accent2"/>
          </a:lnRef>
          <a:fillRef idx="1">
            <a:schemeClr val="lt1"/>
          </a:fillRef>
          <a:effectRef idx="0">
            <a:schemeClr val="accent2"/>
          </a:effectRef>
          <a:fontRef idx="minor">
            <a:schemeClr val="dk1"/>
          </a:fontRef>
        </p:style>
        <p:txBody>
          <a:bodyPr/>
          <a:lstStyle/>
          <a:p>
            <a:pPr lvl="0" algn="ctr">
              <a:spcBef>
                <a:spcPct val="0"/>
              </a:spcBef>
              <a:defRPr/>
            </a:pPr>
            <a:r>
              <a:rPr lang="pt-PT" sz="3600" cap="all" dirty="0" smtClean="0"/>
              <a:t>Sistemas de Gestão de Aprendizagem (LMS) Online</a:t>
            </a:r>
            <a:endParaRPr kumimoji="0" lang="pt-PT" sz="3600" b="0" i="0" u="none" strike="noStrike" kern="1200" cap="all" spc="0" normalizeH="0" noProof="0" dirty="0">
              <a:ln>
                <a:noFill/>
              </a:ln>
              <a:solidFill>
                <a:schemeClr val="dk1"/>
              </a:solidFill>
              <a:effectLst/>
              <a:uLnTx/>
              <a:uFillTx/>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2"/>
          </p:nvPr>
        </p:nvSpPr>
        <p:spPr/>
        <p:txBody>
          <a:bodyPr/>
          <a:lstStyle/>
          <a:p>
            <a:fld id="{C094B130-4372-493B-8D67-D49DC6DDAEE8}" type="slidenum">
              <a:rPr lang="pt-PT" smtClean="0"/>
              <a:pPr/>
              <a:t>23</a:t>
            </a:fld>
            <a:endParaRPr lang="pt-PT" dirty="0"/>
          </a:p>
        </p:txBody>
      </p:sp>
      <p:sp>
        <p:nvSpPr>
          <p:cNvPr id="4" name="Marcador de Posição de Conteúdo 2"/>
          <p:cNvSpPr txBox="1">
            <a:spLocks/>
          </p:cNvSpPr>
          <p:nvPr/>
        </p:nvSpPr>
        <p:spPr>
          <a:xfrm>
            <a:off x="251520" y="1412776"/>
            <a:ext cx="8892480" cy="4824536"/>
          </a:xfrm>
          <a:prstGeom prst="rect">
            <a:avLst/>
          </a:prstGeom>
        </p:spPr>
        <p:txBody>
          <a:bodyPr>
            <a:normAutofit/>
          </a:bodyPr>
          <a:lstStyle/>
          <a:p>
            <a:pPr lvl="0">
              <a:buFont typeface="Arial" pitchFamily="34" charset="0"/>
              <a:buChar char="•"/>
            </a:pPr>
            <a:endParaRPr lang="pt-PT" sz="3800" dirty="0" smtClean="0"/>
          </a:p>
          <a:p>
            <a:pPr algn="ctr"/>
            <a:r>
              <a:rPr lang="pt-PT" sz="3200" b="1" dirty="0" smtClean="0"/>
              <a:t>Exemplos</a:t>
            </a:r>
          </a:p>
          <a:p>
            <a:pPr algn="ctr"/>
            <a:endParaRPr lang="pt-PT" sz="3200" b="1" dirty="0" smtClean="0"/>
          </a:p>
          <a:p>
            <a:r>
              <a:rPr lang="en-US" sz="3200" dirty="0" smtClean="0"/>
              <a:t>Blackboard, </a:t>
            </a:r>
            <a:r>
              <a:rPr lang="en-US" sz="3200" dirty="0" err="1" smtClean="0"/>
              <a:t>WebCT</a:t>
            </a:r>
            <a:r>
              <a:rPr lang="en-US" sz="3200" dirty="0" smtClean="0"/>
              <a:t>, </a:t>
            </a:r>
            <a:r>
              <a:rPr lang="en-US" sz="3200" dirty="0" err="1" smtClean="0"/>
              <a:t>FirstClass</a:t>
            </a:r>
            <a:r>
              <a:rPr lang="en-US" sz="3200" dirty="0" smtClean="0"/>
              <a:t>, </a:t>
            </a:r>
            <a:r>
              <a:rPr lang="en-US" sz="3200" dirty="0" err="1" smtClean="0"/>
              <a:t>Moodle</a:t>
            </a:r>
            <a:r>
              <a:rPr lang="en-US" sz="3200" dirty="0" smtClean="0"/>
              <a:t> e Lotus </a:t>
            </a:r>
            <a:r>
              <a:rPr lang="en-US" sz="3200" dirty="0" smtClean="0"/>
              <a:t>Learning Space.</a:t>
            </a:r>
            <a:endParaRPr lang="pt-PT" sz="3200" dirty="0" smtClean="0"/>
          </a:p>
        </p:txBody>
      </p:sp>
      <p:sp>
        <p:nvSpPr>
          <p:cNvPr id="5" name="Título 1"/>
          <p:cNvSpPr txBox="1">
            <a:spLocks/>
          </p:cNvSpPr>
          <p:nvPr/>
        </p:nvSpPr>
        <p:spPr>
          <a:xfrm>
            <a:off x="1187624" y="188640"/>
            <a:ext cx="6696744" cy="1200196"/>
          </a:xfrm>
          <a:prstGeom prst="rect">
            <a:avLst/>
          </a:prstGeom>
        </p:spPr>
        <p:style>
          <a:lnRef idx="2">
            <a:schemeClr val="accent2"/>
          </a:lnRef>
          <a:fillRef idx="1">
            <a:schemeClr val="lt1"/>
          </a:fillRef>
          <a:effectRef idx="0">
            <a:schemeClr val="accent2"/>
          </a:effectRef>
          <a:fontRef idx="minor">
            <a:schemeClr val="dk1"/>
          </a:fontRef>
        </p:style>
        <p:txBody>
          <a:bodyPr/>
          <a:lstStyle/>
          <a:p>
            <a:pPr lvl="0" algn="ctr">
              <a:spcBef>
                <a:spcPct val="0"/>
              </a:spcBef>
              <a:defRPr/>
            </a:pPr>
            <a:r>
              <a:rPr lang="pt-PT" sz="3600" cap="all" dirty="0" smtClean="0"/>
              <a:t>Sistemas de Gestão de Aprendizagem (LMS) Online</a:t>
            </a:r>
            <a:endParaRPr kumimoji="0" lang="pt-PT" sz="3600" b="0" i="0" u="none" strike="noStrike" kern="1200" cap="all" spc="0" normalizeH="0" noProof="0" dirty="0">
              <a:ln>
                <a:noFill/>
              </a:ln>
              <a:solidFill>
                <a:schemeClr val="dk1"/>
              </a:solidFill>
              <a:effectLst/>
              <a:uLnTx/>
              <a:uFillTx/>
              <a:latin typeface="+mn-lt"/>
              <a:ea typeface="+mn-ea"/>
              <a:cs typeface="+mn-cs"/>
            </a:endParaRPr>
          </a:p>
        </p:txBody>
      </p:sp>
      <p:pic>
        <p:nvPicPr>
          <p:cNvPr id="6" name="Imagem 5"/>
          <p:cNvPicPr/>
          <p:nvPr/>
        </p:nvPicPr>
        <p:blipFill>
          <a:blip r:embed="rId2" cstate="print"/>
          <a:srcRect r="83059" b="68492"/>
          <a:stretch>
            <a:fillRect/>
          </a:stretch>
        </p:blipFill>
        <p:spPr bwMode="auto">
          <a:xfrm>
            <a:off x="755576" y="4149080"/>
            <a:ext cx="1387685" cy="1390650"/>
          </a:xfrm>
          <a:prstGeom prst="rect">
            <a:avLst/>
          </a:prstGeom>
          <a:noFill/>
          <a:ln w="9525">
            <a:noFill/>
            <a:miter lim="800000"/>
            <a:headEnd/>
            <a:tailEnd/>
          </a:ln>
        </p:spPr>
      </p:pic>
      <p:pic>
        <p:nvPicPr>
          <p:cNvPr id="7" name="Imagem 6" descr="webCT.png"/>
          <p:cNvPicPr>
            <a:picLocks noChangeAspect="1"/>
          </p:cNvPicPr>
          <p:nvPr/>
        </p:nvPicPr>
        <p:blipFill>
          <a:blip r:embed="rId3" cstate="print"/>
          <a:stretch>
            <a:fillRect/>
          </a:stretch>
        </p:blipFill>
        <p:spPr>
          <a:xfrm>
            <a:off x="2627784" y="4221088"/>
            <a:ext cx="1124107" cy="1324160"/>
          </a:xfrm>
          <a:prstGeom prst="rect">
            <a:avLst/>
          </a:prstGeom>
        </p:spPr>
      </p:pic>
      <p:pic>
        <p:nvPicPr>
          <p:cNvPr id="8" name="Imagem 7" descr="firstClass.png"/>
          <p:cNvPicPr>
            <a:picLocks noChangeAspect="1"/>
          </p:cNvPicPr>
          <p:nvPr/>
        </p:nvPicPr>
        <p:blipFill>
          <a:blip r:embed="rId4" cstate="print"/>
          <a:stretch>
            <a:fillRect/>
          </a:stretch>
        </p:blipFill>
        <p:spPr>
          <a:xfrm>
            <a:off x="4139952" y="4725144"/>
            <a:ext cx="1667108" cy="562053"/>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6012160" y="4725144"/>
            <a:ext cx="2286000" cy="5715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2"/>
          </p:nvPr>
        </p:nvSpPr>
        <p:spPr/>
        <p:txBody>
          <a:bodyPr/>
          <a:lstStyle/>
          <a:p>
            <a:fld id="{C094B130-4372-493B-8D67-D49DC6DDAEE8}" type="slidenum">
              <a:rPr lang="pt-PT" smtClean="0"/>
              <a:pPr/>
              <a:t>24</a:t>
            </a:fld>
            <a:endParaRPr lang="pt-PT" dirty="0"/>
          </a:p>
        </p:txBody>
      </p:sp>
      <p:sp>
        <p:nvSpPr>
          <p:cNvPr id="4" name="Marcador de Posição de Conteúdo 2"/>
          <p:cNvSpPr txBox="1">
            <a:spLocks/>
          </p:cNvSpPr>
          <p:nvPr/>
        </p:nvSpPr>
        <p:spPr>
          <a:xfrm>
            <a:off x="251520" y="1412776"/>
            <a:ext cx="8640960" cy="5176572"/>
          </a:xfrm>
          <a:prstGeom prst="rect">
            <a:avLst/>
          </a:prstGeom>
        </p:spPr>
        <p:txBody>
          <a:bodyPr>
            <a:normAutofit lnSpcReduction="10000"/>
          </a:bodyPr>
          <a:lstStyle/>
          <a:p>
            <a:pPr algn="just"/>
            <a:r>
              <a:rPr lang="pt-PT" sz="2800" dirty="0" smtClean="0"/>
              <a:t>Segundo </a:t>
            </a:r>
            <a:r>
              <a:rPr lang="pt-PT" sz="2800" dirty="0" err="1" smtClean="0"/>
              <a:t>Naidu</a:t>
            </a:r>
            <a:r>
              <a:rPr lang="pt-PT" sz="2800" dirty="0" smtClean="0"/>
              <a:t> (2006) </a:t>
            </a:r>
            <a:r>
              <a:rPr lang="pt-PT" sz="2800" dirty="0" smtClean="0"/>
              <a:t>são </a:t>
            </a:r>
            <a:r>
              <a:rPr lang="pt-PT" sz="2800" dirty="0" smtClean="0"/>
              <a:t>um recurso electrónico que tem o potencial </a:t>
            </a:r>
            <a:r>
              <a:rPr lang="pt-PT" sz="2800" dirty="0" smtClean="0"/>
              <a:t>de </a:t>
            </a:r>
            <a:r>
              <a:rPr lang="pt-PT" sz="2800" dirty="0" smtClean="0"/>
              <a:t>promover a aprendizagem. Tipicamente </a:t>
            </a:r>
            <a:r>
              <a:rPr lang="pt-PT" sz="2800" dirty="0" smtClean="0"/>
              <a:t>incluem </a:t>
            </a:r>
            <a:r>
              <a:rPr lang="pt-PT" sz="2800" dirty="0" smtClean="0"/>
              <a:t>scripts, imagens e módulos de multimédia e formato digital. </a:t>
            </a:r>
            <a:endParaRPr lang="pt-PT" sz="2800" dirty="0" smtClean="0">
              <a:solidFill>
                <a:schemeClr val="accent2"/>
              </a:solidFill>
            </a:endParaRPr>
          </a:p>
          <a:p>
            <a:pPr algn="just"/>
            <a:endParaRPr lang="pt-PT" sz="2800" dirty="0" smtClean="0"/>
          </a:p>
          <a:p>
            <a:pPr algn="just"/>
            <a:r>
              <a:rPr lang="pt-PT" sz="2800" dirty="0" smtClean="0"/>
              <a:t>São na maior parte das vezes desenvolvidos como entidades discretas, por isso podem ser reutilizadas por outros utilizadores em vários contextos educacionais como acontece, por exemplo, com as peças do LEGO. </a:t>
            </a:r>
          </a:p>
          <a:p>
            <a:pPr algn="just"/>
            <a:endParaRPr lang="pt-PT" sz="2800" dirty="0" smtClean="0"/>
          </a:p>
          <a:p>
            <a:pPr lvl="1" algn="just">
              <a:buFont typeface="Arial" pitchFamily="34" charset="0"/>
              <a:buChar char="•"/>
            </a:pPr>
            <a:r>
              <a:rPr lang="pt-PT" sz="2800" dirty="0" smtClean="0"/>
              <a:t>   Suportam a aprendizagem e o ensino</a:t>
            </a:r>
          </a:p>
          <a:p>
            <a:pPr lvl="1" algn="just">
              <a:buFont typeface="Arial" pitchFamily="34" charset="0"/>
              <a:buChar char="•"/>
            </a:pPr>
            <a:r>
              <a:rPr lang="pt-PT" sz="2800" dirty="0" smtClean="0"/>
              <a:t>   Permitem a pesquisa por </a:t>
            </a:r>
            <a:r>
              <a:rPr lang="pt-PT" sz="2800" dirty="0" err="1" smtClean="0"/>
              <a:t>metadados</a:t>
            </a:r>
            <a:endParaRPr lang="pt-PT" sz="2800" dirty="0" smtClean="0"/>
          </a:p>
          <a:p>
            <a:pPr lvl="1" algn="just">
              <a:buFont typeface="Arial" pitchFamily="34" charset="0"/>
              <a:buChar char="•"/>
            </a:pPr>
            <a:r>
              <a:rPr lang="pt-PT" sz="2800" dirty="0" smtClean="0"/>
              <a:t>   Devem ser colocados em repositórios</a:t>
            </a:r>
            <a:endParaRPr lang="pt-PT" sz="2800" dirty="0"/>
          </a:p>
        </p:txBody>
      </p:sp>
      <p:sp>
        <p:nvSpPr>
          <p:cNvPr id="5" name="Título 1"/>
          <p:cNvSpPr txBox="1">
            <a:spLocks/>
          </p:cNvSpPr>
          <p:nvPr/>
        </p:nvSpPr>
        <p:spPr>
          <a:xfrm>
            <a:off x="827584" y="260648"/>
            <a:ext cx="7776864" cy="720080"/>
          </a:xfrm>
          <a:prstGeom prst="rect">
            <a:avLst/>
          </a:prstGeom>
        </p:spPr>
        <p:style>
          <a:lnRef idx="2">
            <a:schemeClr val="accent2"/>
          </a:lnRef>
          <a:fillRef idx="1">
            <a:schemeClr val="lt1"/>
          </a:fillRef>
          <a:effectRef idx="0">
            <a:schemeClr val="accent2"/>
          </a:effectRef>
          <a:fontRef idx="minor">
            <a:schemeClr val="dk1"/>
          </a:fontRef>
        </p:style>
        <p:txBody>
          <a:bodyPr/>
          <a:lstStyle/>
          <a:p>
            <a:pPr lvl="0" algn="ctr">
              <a:spcBef>
                <a:spcPct val="0"/>
              </a:spcBef>
              <a:defRPr/>
            </a:pPr>
            <a:r>
              <a:rPr lang="pt-PT" sz="3600" cap="all" dirty="0" smtClean="0"/>
              <a:t>Objectos Digitais de Aprendizagem</a:t>
            </a:r>
            <a:endParaRPr kumimoji="0" lang="pt-PT" sz="3600" b="0" i="0" u="none" strike="noStrike" kern="1200" cap="all" spc="0" normalizeH="0" noProof="0" dirty="0">
              <a:ln>
                <a:noFill/>
              </a:ln>
              <a:solidFill>
                <a:schemeClr val="dk1"/>
              </a:solidFill>
              <a:effectLst/>
              <a:uLnTx/>
              <a:uFillTx/>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2"/>
          </p:nvPr>
        </p:nvSpPr>
        <p:spPr/>
        <p:txBody>
          <a:bodyPr/>
          <a:lstStyle/>
          <a:p>
            <a:fld id="{C094B130-4372-493B-8D67-D49DC6DDAEE8}" type="slidenum">
              <a:rPr lang="pt-PT" smtClean="0"/>
              <a:pPr/>
              <a:t>25</a:t>
            </a:fld>
            <a:endParaRPr lang="pt-PT" dirty="0"/>
          </a:p>
        </p:txBody>
      </p:sp>
      <p:sp>
        <p:nvSpPr>
          <p:cNvPr id="4" name="Marcador de Posição de Conteúdo 2"/>
          <p:cNvSpPr txBox="1">
            <a:spLocks/>
          </p:cNvSpPr>
          <p:nvPr/>
        </p:nvSpPr>
        <p:spPr>
          <a:xfrm>
            <a:off x="251520" y="1412776"/>
            <a:ext cx="8892480" cy="5176572"/>
          </a:xfrm>
          <a:prstGeom prst="rect">
            <a:avLst/>
          </a:prstGeom>
        </p:spPr>
        <p:txBody>
          <a:bodyPr>
            <a:normAutofit/>
          </a:bodyPr>
          <a:lstStyle/>
          <a:p>
            <a:pPr algn="ctr"/>
            <a:r>
              <a:rPr lang="pt-PT" sz="2800" b="1" dirty="0" smtClean="0"/>
              <a:t>Repositórios</a:t>
            </a:r>
          </a:p>
          <a:p>
            <a:pPr algn="ctr"/>
            <a:endParaRPr lang="pt-PT" sz="2800" dirty="0" smtClean="0"/>
          </a:p>
          <a:p>
            <a:pPr>
              <a:buFont typeface="Arial" pitchFamily="34" charset="0"/>
              <a:buChar char="•"/>
            </a:pPr>
            <a:r>
              <a:rPr lang="pt-PT" sz="2800" dirty="0" smtClean="0"/>
              <a:t>  </a:t>
            </a:r>
            <a:r>
              <a:rPr lang="pt-PT" sz="2400" b="1" dirty="0" smtClean="0"/>
              <a:t>POOL</a:t>
            </a:r>
            <a:r>
              <a:rPr lang="pt-PT" sz="2400" dirty="0" smtClean="0"/>
              <a:t> (Portal for Online </a:t>
            </a:r>
            <a:r>
              <a:rPr lang="en-US" sz="2400" dirty="0" smtClean="0"/>
              <a:t>Objects in Learning).</a:t>
            </a:r>
          </a:p>
          <a:p>
            <a:pPr>
              <a:buFont typeface="Arial" pitchFamily="34" charset="0"/>
              <a:buChar char="•"/>
            </a:pPr>
            <a:endParaRPr lang="en-US" sz="2400" dirty="0" smtClean="0"/>
          </a:p>
          <a:p>
            <a:pPr>
              <a:buFont typeface="Arial" pitchFamily="34" charset="0"/>
              <a:buChar char="•"/>
            </a:pPr>
            <a:r>
              <a:rPr lang="en-US" sz="2400" dirty="0" smtClean="0"/>
              <a:t>  </a:t>
            </a:r>
            <a:r>
              <a:rPr lang="en-US" sz="2400" b="1" dirty="0" smtClean="0"/>
              <a:t>POND</a:t>
            </a:r>
            <a:r>
              <a:rPr lang="en-US" sz="2400" dirty="0" smtClean="0"/>
              <a:t> (</a:t>
            </a:r>
            <a:r>
              <a:rPr lang="en-US" sz="2400" dirty="0" err="1" smtClean="0"/>
              <a:t>Utiliza</a:t>
            </a:r>
            <a:r>
              <a:rPr lang="en-US" sz="2400" dirty="0" smtClean="0"/>
              <a:t> o </a:t>
            </a:r>
            <a:r>
              <a:rPr lang="en-US" sz="2400" dirty="0" err="1" smtClean="0"/>
              <a:t>protocolo</a:t>
            </a:r>
            <a:r>
              <a:rPr lang="en-US" sz="2400" dirty="0" smtClean="0"/>
              <a:t> POOL).</a:t>
            </a:r>
          </a:p>
          <a:p>
            <a:pPr>
              <a:buFont typeface="Arial" pitchFamily="34" charset="0"/>
              <a:buChar char="•"/>
            </a:pPr>
            <a:endParaRPr lang="en-US" sz="2400" dirty="0" smtClean="0"/>
          </a:p>
          <a:p>
            <a:pPr>
              <a:buFont typeface="Arial" pitchFamily="34" charset="0"/>
              <a:buChar char="•"/>
            </a:pPr>
            <a:r>
              <a:rPr lang="en-US" sz="2400" dirty="0" smtClean="0"/>
              <a:t>  </a:t>
            </a:r>
            <a:r>
              <a:rPr lang="en-US" sz="2400" b="1" dirty="0" smtClean="0"/>
              <a:t>SPLASH</a:t>
            </a:r>
            <a:r>
              <a:rPr lang="en-US" sz="2400" dirty="0" smtClean="0"/>
              <a:t> (</a:t>
            </a:r>
            <a:r>
              <a:rPr lang="en-US" sz="2400" dirty="0" err="1" smtClean="0"/>
              <a:t>Comunica</a:t>
            </a:r>
            <a:r>
              <a:rPr lang="en-US" sz="2400" dirty="0" smtClean="0"/>
              <a:t> </a:t>
            </a:r>
            <a:r>
              <a:rPr lang="en-US" sz="2400" dirty="0" err="1" smtClean="0"/>
              <a:t>através</a:t>
            </a:r>
            <a:r>
              <a:rPr lang="en-US" sz="2400" dirty="0" smtClean="0"/>
              <a:t> de peers via o </a:t>
            </a:r>
            <a:r>
              <a:rPr lang="en-US" sz="2400" dirty="0" err="1" smtClean="0"/>
              <a:t>protocolo</a:t>
            </a:r>
            <a:r>
              <a:rPr lang="en-US" sz="2400" dirty="0" smtClean="0"/>
              <a:t> POOL).</a:t>
            </a:r>
          </a:p>
          <a:p>
            <a:pPr>
              <a:buFont typeface="Arial" pitchFamily="34" charset="0"/>
              <a:buChar char="•"/>
            </a:pPr>
            <a:endParaRPr lang="en-US" sz="2400" dirty="0" smtClean="0"/>
          </a:p>
          <a:p>
            <a:pPr>
              <a:buFont typeface="Arial" pitchFamily="34" charset="0"/>
              <a:buChar char="•"/>
            </a:pPr>
            <a:r>
              <a:rPr lang="en-US" sz="2400" dirty="0" smtClean="0"/>
              <a:t>  </a:t>
            </a:r>
            <a:r>
              <a:rPr lang="en-US" sz="2400" b="1" dirty="0" smtClean="0"/>
              <a:t>MERLOT</a:t>
            </a:r>
            <a:r>
              <a:rPr lang="en-US" sz="2400" dirty="0" smtClean="0"/>
              <a:t> (Multimedia Educational Resource for Learning and Online 	      Teaching).</a:t>
            </a:r>
          </a:p>
          <a:p>
            <a:pPr>
              <a:buFont typeface="Arial" pitchFamily="34" charset="0"/>
              <a:buChar char="•"/>
            </a:pPr>
            <a:endParaRPr lang="en-US" sz="2400" dirty="0" smtClean="0"/>
          </a:p>
          <a:p>
            <a:pPr>
              <a:buFont typeface="Arial" pitchFamily="34" charset="0"/>
              <a:buChar char="•"/>
            </a:pPr>
            <a:r>
              <a:rPr lang="en-US" sz="2400" dirty="0" smtClean="0"/>
              <a:t>  </a:t>
            </a:r>
            <a:r>
              <a:rPr lang="en-US" sz="2400" b="1" dirty="0" smtClean="0"/>
              <a:t>CAREO</a:t>
            </a:r>
            <a:r>
              <a:rPr lang="en-US" sz="2400" dirty="0" smtClean="0"/>
              <a:t> (Campus Alberta </a:t>
            </a:r>
            <a:r>
              <a:rPr lang="pt-PT" sz="2400" dirty="0" err="1" smtClean="0"/>
              <a:t>Repository</a:t>
            </a:r>
            <a:r>
              <a:rPr lang="pt-PT" sz="2400" dirty="0" smtClean="0"/>
              <a:t> </a:t>
            </a:r>
            <a:r>
              <a:rPr lang="pt-PT" sz="2400" dirty="0" err="1" smtClean="0"/>
              <a:t>of</a:t>
            </a:r>
            <a:r>
              <a:rPr lang="pt-PT" sz="2400" dirty="0" smtClean="0"/>
              <a:t> </a:t>
            </a:r>
            <a:r>
              <a:rPr lang="pt-PT" sz="2400" dirty="0" err="1" smtClean="0"/>
              <a:t>Educational</a:t>
            </a:r>
            <a:r>
              <a:rPr lang="pt-PT" sz="2400" dirty="0" smtClean="0"/>
              <a:t> </a:t>
            </a:r>
            <a:r>
              <a:rPr lang="pt-PT" sz="2400" dirty="0" err="1" smtClean="0"/>
              <a:t>Objects</a:t>
            </a:r>
            <a:r>
              <a:rPr lang="pt-PT" sz="2400" dirty="0" smtClean="0"/>
              <a:t>).</a:t>
            </a:r>
            <a:endParaRPr lang="pt-PT" sz="2400" dirty="0"/>
          </a:p>
        </p:txBody>
      </p:sp>
      <p:sp>
        <p:nvSpPr>
          <p:cNvPr id="5" name="Título 1"/>
          <p:cNvSpPr txBox="1">
            <a:spLocks/>
          </p:cNvSpPr>
          <p:nvPr/>
        </p:nvSpPr>
        <p:spPr>
          <a:xfrm>
            <a:off x="827584" y="260648"/>
            <a:ext cx="7560840" cy="720080"/>
          </a:xfrm>
          <a:prstGeom prst="rect">
            <a:avLst/>
          </a:prstGeom>
        </p:spPr>
        <p:style>
          <a:lnRef idx="2">
            <a:schemeClr val="accent2"/>
          </a:lnRef>
          <a:fillRef idx="1">
            <a:schemeClr val="lt1"/>
          </a:fillRef>
          <a:effectRef idx="0">
            <a:schemeClr val="accent2"/>
          </a:effectRef>
          <a:fontRef idx="minor">
            <a:schemeClr val="dk1"/>
          </a:fontRef>
        </p:style>
        <p:txBody>
          <a:bodyPr/>
          <a:lstStyle/>
          <a:p>
            <a:pPr lvl="0" algn="ctr">
              <a:spcBef>
                <a:spcPct val="0"/>
              </a:spcBef>
              <a:defRPr/>
            </a:pPr>
            <a:r>
              <a:rPr lang="pt-PT" sz="3600" cap="all" dirty="0" smtClean="0"/>
              <a:t>Objectos Digitais de Aprendizagem</a:t>
            </a:r>
            <a:endParaRPr kumimoji="0" lang="pt-PT" sz="3600" b="0" i="0" u="none" strike="noStrike" kern="1200" cap="all" spc="0" normalizeH="0" noProof="0" dirty="0">
              <a:ln>
                <a:noFill/>
              </a:ln>
              <a:solidFill>
                <a:schemeClr val="dk1"/>
              </a:solidFill>
              <a:effectLst/>
              <a:uLnTx/>
              <a:uFillTx/>
              <a:latin typeface="+mn-lt"/>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2"/>
          </p:nvPr>
        </p:nvSpPr>
        <p:spPr/>
        <p:txBody>
          <a:bodyPr/>
          <a:lstStyle/>
          <a:p>
            <a:fld id="{C094B130-4372-493B-8D67-D49DC6DDAEE8}" type="slidenum">
              <a:rPr lang="pt-PT" smtClean="0"/>
              <a:pPr/>
              <a:t>26</a:t>
            </a:fld>
            <a:endParaRPr lang="pt-PT" dirty="0"/>
          </a:p>
        </p:txBody>
      </p:sp>
      <p:sp>
        <p:nvSpPr>
          <p:cNvPr id="4" name="Marcador de Posição de Conteúdo 2"/>
          <p:cNvSpPr txBox="1">
            <a:spLocks/>
          </p:cNvSpPr>
          <p:nvPr/>
        </p:nvSpPr>
        <p:spPr>
          <a:xfrm>
            <a:off x="251520" y="1628800"/>
            <a:ext cx="8712968" cy="4960548"/>
          </a:xfrm>
          <a:prstGeom prst="rect">
            <a:avLst/>
          </a:prstGeom>
        </p:spPr>
        <p:txBody>
          <a:bodyPr>
            <a:normAutofit lnSpcReduction="10000"/>
          </a:bodyPr>
          <a:lstStyle/>
          <a:p>
            <a:pPr lvl="0" algn="just"/>
            <a:r>
              <a:rPr lang="pt-PT" sz="2800" dirty="0" err="1" smtClean="0"/>
              <a:t>Naidu</a:t>
            </a:r>
            <a:r>
              <a:rPr lang="pt-PT" sz="2800" dirty="0" smtClean="0"/>
              <a:t> (2006) considera dois tipos de cursos de ensino online:</a:t>
            </a:r>
            <a:endParaRPr lang="pt-PT" sz="2800" dirty="0" smtClean="0">
              <a:solidFill>
                <a:schemeClr val="accent2"/>
              </a:solidFill>
            </a:endParaRPr>
          </a:p>
          <a:p>
            <a:pPr algn="just"/>
            <a:endParaRPr lang="pt-PT" sz="2800" dirty="0" smtClean="0"/>
          </a:p>
          <a:p>
            <a:pPr lvl="0" algn="just">
              <a:buFont typeface="Arial" pitchFamily="34" charset="0"/>
              <a:buChar char="•"/>
            </a:pPr>
            <a:r>
              <a:rPr lang="pt-PT" sz="2800" b="1" dirty="0" smtClean="0"/>
              <a:t>  Parcialmente online</a:t>
            </a:r>
          </a:p>
          <a:p>
            <a:pPr lvl="1" algn="just"/>
            <a:r>
              <a:rPr lang="pt-PT" sz="2800" dirty="0" smtClean="0"/>
              <a:t>Integra recursos materiais existentes, que estão disponíveis na forma impressa ou não impressa, como livros, etc., com alguns elementos de aprendizagem on-line.</a:t>
            </a:r>
          </a:p>
          <a:p>
            <a:pPr lvl="1" algn="just">
              <a:buFont typeface="Wingdings" pitchFamily="2" charset="2"/>
              <a:buChar char="Ø"/>
            </a:pPr>
            <a:endParaRPr lang="pt-PT" sz="2800" dirty="0" smtClean="0"/>
          </a:p>
          <a:p>
            <a:pPr lvl="0" algn="just">
              <a:buFont typeface="Arial" pitchFamily="34" charset="0"/>
              <a:buChar char="•"/>
            </a:pPr>
            <a:r>
              <a:rPr lang="pt-PT" sz="2800" dirty="0" smtClean="0"/>
              <a:t>  </a:t>
            </a:r>
            <a:r>
              <a:rPr lang="pt-PT" sz="2800" b="1" dirty="0" smtClean="0"/>
              <a:t>Totalmente online</a:t>
            </a:r>
          </a:p>
          <a:p>
            <a:pPr lvl="1" algn="just"/>
            <a:r>
              <a:rPr lang="pt-PT" sz="2800" dirty="0" smtClean="0"/>
              <a:t>Terá a maior parte da sua aprendizagem e actividades de ensino online.</a:t>
            </a:r>
          </a:p>
        </p:txBody>
      </p:sp>
      <p:sp>
        <p:nvSpPr>
          <p:cNvPr id="5" name="Título 1"/>
          <p:cNvSpPr txBox="1">
            <a:spLocks/>
          </p:cNvSpPr>
          <p:nvPr/>
        </p:nvSpPr>
        <p:spPr>
          <a:xfrm>
            <a:off x="1043608" y="260648"/>
            <a:ext cx="7272808" cy="1224136"/>
          </a:xfrm>
          <a:prstGeom prst="rect">
            <a:avLst/>
          </a:prstGeom>
        </p:spPr>
        <p:style>
          <a:lnRef idx="2">
            <a:schemeClr val="accent2"/>
          </a:lnRef>
          <a:fillRef idx="1">
            <a:schemeClr val="lt1"/>
          </a:fillRef>
          <a:effectRef idx="0">
            <a:schemeClr val="accent2"/>
          </a:effectRef>
          <a:fontRef idx="minor">
            <a:schemeClr val="dk1"/>
          </a:fontRef>
        </p:style>
        <p:txBody>
          <a:bodyPr/>
          <a:lstStyle/>
          <a:p>
            <a:pPr lvl="0" algn="ctr">
              <a:spcBef>
                <a:spcPct val="0"/>
              </a:spcBef>
              <a:defRPr/>
            </a:pPr>
            <a:r>
              <a:rPr lang="pt-PT" sz="3600" cap="all" dirty="0" smtClean="0"/>
              <a:t>Desenvolvimento de Modelos de Cursos de Aprendizagem Online</a:t>
            </a:r>
            <a:endParaRPr kumimoji="0" lang="pt-PT" sz="3600" b="0" i="0" u="none" strike="noStrike" kern="1200" cap="all" spc="0" normalizeH="0" noProof="0" dirty="0">
              <a:ln>
                <a:noFill/>
              </a:ln>
              <a:solidFill>
                <a:schemeClr val="dk1"/>
              </a:solidFill>
              <a:effectLst/>
              <a:uLnTx/>
              <a:uFillTx/>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2"/>
          </p:nvPr>
        </p:nvSpPr>
        <p:spPr/>
        <p:txBody>
          <a:bodyPr/>
          <a:lstStyle/>
          <a:p>
            <a:fld id="{C094B130-4372-493B-8D67-D49DC6DDAEE8}" type="slidenum">
              <a:rPr lang="pt-PT" smtClean="0"/>
              <a:pPr/>
              <a:t>27</a:t>
            </a:fld>
            <a:endParaRPr lang="pt-PT" dirty="0"/>
          </a:p>
        </p:txBody>
      </p:sp>
      <p:sp>
        <p:nvSpPr>
          <p:cNvPr id="4" name="Marcador de Posição de Conteúdo 2"/>
          <p:cNvSpPr txBox="1">
            <a:spLocks/>
          </p:cNvSpPr>
          <p:nvPr/>
        </p:nvSpPr>
        <p:spPr>
          <a:xfrm>
            <a:off x="251520" y="1529408"/>
            <a:ext cx="8496944" cy="5328592"/>
          </a:xfrm>
          <a:prstGeom prst="rect">
            <a:avLst/>
          </a:prstGeom>
        </p:spPr>
        <p:txBody>
          <a:bodyPr>
            <a:normAutofit/>
          </a:bodyPr>
          <a:lstStyle/>
          <a:p>
            <a:pPr algn="ctr"/>
            <a:endParaRPr lang="pt-PT" sz="2800" dirty="0" smtClean="0"/>
          </a:p>
          <a:p>
            <a:pPr lvl="0" algn="just"/>
            <a:r>
              <a:rPr lang="pt-PT" sz="3200" b="1" dirty="0" smtClean="0"/>
              <a:t>O modelo de Embrulho (</a:t>
            </a:r>
            <a:r>
              <a:rPr lang="pt-PT" sz="3200" b="1" dirty="0" err="1" smtClean="0"/>
              <a:t>Wrap</a:t>
            </a:r>
            <a:r>
              <a:rPr lang="pt-PT" sz="3200" b="1" dirty="0" smtClean="0"/>
              <a:t> </a:t>
            </a:r>
            <a:r>
              <a:rPr lang="pt-PT" sz="3200" b="1" dirty="0" err="1" smtClean="0"/>
              <a:t>around</a:t>
            </a:r>
            <a:r>
              <a:rPr lang="pt-PT" sz="3200" b="1" dirty="0" smtClean="0"/>
              <a:t>)</a:t>
            </a:r>
            <a:endParaRPr lang="pt-PT" sz="3200" dirty="0" smtClean="0">
              <a:solidFill>
                <a:schemeClr val="accent2"/>
              </a:solidFill>
            </a:endParaRPr>
          </a:p>
          <a:p>
            <a:pPr algn="just"/>
            <a:endParaRPr lang="pt-PT" sz="3200" b="1" dirty="0" smtClean="0"/>
          </a:p>
          <a:p>
            <a:pPr lvl="1" algn="just"/>
            <a:r>
              <a:rPr lang="pt-PT" sz="3200" dirty="0" smtClean="0"/>
              <a:t>Segundo </a:t>
            </a:r>
            <a:r>
              <a:rPr lang="pt-PT" sz="3200" dirty="0" err="1" smtClean="0"/>
              <a:t>Naidu</a:t>
            </a:r>
            <a:r>
              <a:rPr lang="pt-PT" sz="3200" dirty="0" smtClean="0"/>
              <a:t> (2006) este modelo consiste na aprendizagem online em torno dos recursos existentes, como livros, CD-ROM, etc. </a:t>
            </a:r>
          </a:p>
          <a:p>
            <a:pPr lvl="1" algn="just"/>
            <a:r>
              <a:rPr lang="pt-PT" sz="3200" dirty="0" smtClean="0"/>
              <a:t>Conta com materiais de apoio que podem incluir:</a:t>
            </a:r>
          </a:p>
          <a:p>
            <a:pPr lvl="2" algn="just">
              <a:buFont typeface="Arial" pitchFamily="34" charset="0"/>
              <a:buChar char="•"/>
            </a:pPr>
            <a:r>
              <a:rPr lang="pt-PT" sz="3200" dirty="0" smtClean="0"/>
              <a:t>  Guias de estudo online</a:t>
            </a:r>
          </a:p>
          <a:p>
            <a:pPr lvl="2" algn="just">
              <a:buFont typeface="Arial" pitchFamily="34" charset="0"/>
              <a:buChar char="•"/>
            </a:pPr>
            <a:r>
              <a:rPr lang="pt-PT" sz="3200" dirty="0" smtClean="0"/>
              <a:t>  Actividades e discussões</a:t>
            </a:r>
            <a:endParaRPr lang="pt-PT" sz="3400" dirty="0" smtClean="0"/>
          </a:p>
        </p:txBody>
      </p:sp>
      <p:sp>
        <p:nvSpPr>
          <p:cNvPr id="5" name="Título 1"/>
          <p:cNvSpPr txBox="1">
            <a:spLocks/>
          </p:cNvSpPr>
          <p:nvPr/>
        </p:nvSpPr>
        <p:spPr>
          <a:xfrm>
            <a:off x="683568" y="260648"/>
            <a:ext cx="7560840" cy="1224136"/>
          </a:xfrm>
          <a:prstGeom prst="rect">
            <a:avLst/>
          </a:prstGeom>
        </p:spPr>
        <p:style>
          <a:lnRef idx="2">
            <a:schemeClr val="accent2"/>
          </a:lnRef>
          <a:fillRef idx="1">
            <a:schemeClr val="lt1"/>
          </a:fillRef>
          <a:effectRef idx="0">
            <a:schemeClr val="accent2"/>
          </a:effectRef>
          <a:fontRef idx="minor">
            <a:schemeClr val="dk1"/>
          </a:fontRef>
        </p:style>
        <p:txBody>
          <a:bodyPr/>
          <a:lstStyle/>
          <a:p>
            <a:pPr lvl="0" algn="ctr">
              <a:spcBef>
                <a:spcPct val="0"/>
              </a:spcBef>
              <a:defRPr/>
            </a:pPr>
            <a:r>
              <a:rPr lang="pt-PT" sz="3600" cap="all" dirty="0" smtClean="0"/>
              <a:t>Desenvolvimento de Modelos de Cursos de Aprendizagem </a:t>
            </a:r>
            <a:r>
              <a:rPr lang="pt-PT" sz="3600" cap="all" dirty="0" err="1" smtClean="0"/>
              <a:t>Onli</a:t>
            </a:r>
            <a:r>
              <a:rPr lang="pt-PT" sz="3600" dirty="0" err="1" smtClean="0"/>
              <a:t>NE</a:t>
            </a:r>
            <a:endParaRPr kumimoji="0" lang="pt-PT" sz="36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2"/>
          </p:nvPr>
        </p:nvSpPr>
        <p:spPr/>
        <p:txBody>
          <a:bodyPr/>
          <a:lstStyle/>
          <a:p>
            <a:fld id="{C094B130-4372-493B-8D67-D49DC6DDAEE8}" type="slidenum">
              <a:rPr lang="pt-PT" smtClean="0"/>
              <a:pPr/>
              <a:t>28</a:t>
            </a:fld>
            <a:endParaRPr lang="pt-PT" dirty="0"/>
          </a:p>
        </p:txBody>
      </p:sp>
      <p:sp>
        <p:nvSpPr>
          <p:cNvPr id="4" name="Marcador de Posição de Conteúdo 2"/>
          <p:cNvSpPr txBox="1">
            <a:spLocks/>
          </p:cNvSpPr>
          <p:nvPr/>
        </p:nvSpPr>
        <p:spPr>
          <a:xfrm>
            <a:off x="251520" y="1412776"/>
            <a:ext cx="8496944" cy="5184576"/>
          </a:xfrm>
          <a:prstGeom prst="rect">
            <a:avLst/>
          </a:prstGeom>
        </p:spPr>
        <p:txBody>
          <a:bodyPr>
            <a:normAutofit fontScale="85000" lnSpcReduction="10000"/>
          </a:bodyPr>
          <a:lstStyle/>
          <a:p>
            <a:pPr algn="ctr"/>
            <a:endParaRPr lang="pt-PT" sz="2800" dirty="0" smtClean="0"/>
          </a:p>
          <a:p>
            <a:pPr lvl="0" algn="just"/>
            <a:r>
              <a:rPr lang="pt-PT" sz="3000" b="1" dirty="0" smtClean="0"/>
              <a:t>Modelo Integrado</a:t>
            </a:r>
            <a:endParaRPr lang="pt-PT" sz="2800" dirty="0" smtClean="0">
              <a:solidFill>
                <a:schemeClr val="accent2"/>
              </a:solidFill>
            </a:endParaRPr>
          </a:p>
          <a:p>
            <a:pPr algn="just"/>
            <a:endParaRPr lang="pt-PT" sz="3000" b="1" dirty="0" smtClean="0"/>
          </a:p>
          <a:p>
            <a:pPr lvl="0" algn="just"/>
            <a:r>
              <a:rPr lang="pt-PT" sz="2800" dirty="0" smtClean="0"/>
              <a:t>Para </a:t>
            </a:r>
            <a:r>
              <a:rPr lang="pt-PT" sz="2800" dirty="0" err="1" smtClean="0"/>
              <a:t>Naidu</a:t>
            </a:r>
            <a:r>
              <a:rPr lang="pt-PT" sz="2800" dirty="0" smtClean="0"/>
              <a:t> (2006) este modelo está mais próximo de um curso completo online de aprendizagem, uma vez que:</a:t>
            </a:r>
          </a:p>
          <a:p>
            <a:pPr lvl="0" algn="just"/>
            <a:endParaRPr lang="pt-PT" sz="3400" dirty="0" smtClean="0"/>
          </a:p>
          <a:p>
            <a:pPr lvl="0" algn="just">
              <a:lnSpc>
                <a:spcPct val="120000"/>
              </a:lnSpc>
              <a:buFont typeface="Arial" pitchFamily="34" charset="0"/>
              <a:buChar char="•"/>
            </a:pPr>
            <a:r>
              <a:rPr lang="pt-PT" sz="3400" dirty="0" smtClean="0"/>
              <a:t>  </a:t>
            </a:r>
            <a:r>
              <a:rPr lang="pt-PT" sz="2800" dirty="0" smtClean="0"/>
              <a:t>Inclui um sistema integrado de gestão de aprendizagem;</a:t>
            </a:r>
          </a:p>
          <a:p>
            <a:pPr lvl="0" algn="just">
              <a:lnSpc>
                <a:spcPct val="120000"/>
              </a:lnSpc>
              <a:buFont typeface="Arial" pitchFamily="34" charset="0"/>
              <a:buChar char="•"/>
            </a:pPr>
            <a:r>
              <a:rPr lang="pt-PT" sz="2800" dirty="0" smtClean="0"/>
              <a:t>  Disponibiliza grande parte da matéria em formato electrónico;</a:t>
            </a:r>
          </a:p>
          <a:p>
            <a:pPr lvl="0" algn="just">
              <a:lnSpc>
                <a:spcPct val="120000"/>
              </a:lnSpc>
              <a:buFont typeface="Arial" pitchFamily="34" charset="0"/>
              <a:buChar char="•"/>
            </a:pPr>
            <a:r>
              <a:rPr lang="pt-PT" sz="2800" dirty="0" smtClean="0"/>
              <a:t>  Prevê a conferência por computador;</a:t>
            </a:r>
          </a:p>
          <a:p>
            <a:pPr lvl="0" algn="just">
              <a:lnSpc>
                <a:spcPct val="120000"/>
              </a:lnSpc>
              <a:buFont typeface="Arial" pitchFamily="34" charset="0"/>
              <a:buChar char="•"/>
            </a:pPr>
            <a:r>
              <a:rPr lang="pt-PT" sz="2800" dirty="0" smtClean="0"/>
              <a:t>  Promove o trabalho em pequeno grupo;</a:t>
            </a:r>
          </a:p>
          <a:p>
            <a:pPr lvl="0" algn="just">
              <a:lnSpc>
                <a:spcPct val="120000"/>
              </a:lnSpc>
              <a:buFont typeface="Arial" pitchFamily="34" charset="0"/>
              <a:buChar char="•"/>
            </a:pPr>
            <a:r>
              <a:rPr lang="pt-PT" sz="2800" dirty="0" smtClean="0"/>
              <a:t>  Baseia-se em actividades de aprendizagem colaborativa online;</a:t>
            </a:r>
          </a:p>
          <a:p>
            <a:pPr lvl="0" algn="just">
              <a:lnSpc>
                <a:spcPct val="120000"/>
              </a:lnSpc>
              <a:buFont typeface="Arial" pitchFamily="34" charset="0"/>
              <a:buChar char="•"/>
            </a:pPr>
            <a:r>
              <a:rPr lang="pt-PT" sz="2800" dirty="0" smtClean="0"/>
              <a:t>  Prevê a avaliação online dos resultados de aprendizagem.</a:t>
            </a:r>
          </a:p>
        </p:txBody>
      </p:sp>
      <p:sp>
        <p:nvSpPr>
          <p:cNvPr id="5" name="Título 1"/>
          <p:cNvSpPr txBox="1">
            <a:spLocks/>
          </p:cNvSpPr>
          <p:nvPr/>
        </p:nvSpPr>
        <p:spPr>
          <a:xfrm>
            <a:off x="827584" y="260648"/>
            <a:ext cx="7632848" cy="1224136"/>
          </a:xfrm>
          <a:prstGeom prst="rect">
            <a:avLst/>
          </a:prstGeom>
        </p:spPr>
        <p:style>
          <a:lnRef idx="2">
            <a:schemeClr val="accent2"/>
          </a:lnRef>
          <a:fillRef idx="1">
            <a:schemeClr val="lt1"/>
          </a:fillRef>
          <a:effectRef idx="0">
            <a:schemeClr val="accent2"/>
          </a:effectRef>
          <a:fontRef idx="minor">
            <a:schemeClr val="dk1"/>
          </a:fontRef>
        </p:style>
        <p:txBody>
          <a:bodyPr/>
          <a:lstStyle/>
          <a:p>
            <a:pPr lvl="0" algn="ctr">
              <a:spcBef>
                <a:spcPct val="0"/>
              </a:spcBef>
              <a:defRPr/>
            </a:pPr>
            <a:r>
              <a:rPr lang="pt-PT" sz="3600" cap="all" dirty="0" smtClean="0"/>
              <a:t>Desenvolvimento de Modelos de Cursos de Aprendizagem Online</a:t>
            </a:r>
            <a:endParaRPr kumimoji="0" lang="pt-PT" sz="3600" b="0" i="0" u="none" strike="noStrike" kern="1200" cap="all" spc="0" normalizeH="0" noProof="0" dirty="0">
              <a:ln>
                <a:noFill/>
              </a:ln>
              <a:solidFill>
                <a:schemeClr val="dk1"/>
              </a:solidFill>
              <a:effectLst/>
              <a:uLnTx/>
              <a:uFillTx/>
              <a:latin typeface="+mn-lt"/>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2"/>
          </p:nvPr>
        </p:nvSpPr>
        <p:spPr/>
        <p:txBody>
          <a:bodyPr/>
          <a:lstStyle/>
          <a:p>
            <a:fld id="{C094B130-4372-493B-8D67-D49DC6DDAEE8}" type="slidenum">
              <a:rPr lang="pt-PT" smtClean="0"/>
              <a:pPr/>
              <a:t>29</a:t>
            </a:fld>
            <a:endParaRPr lang="pt-PT" dirty="0"/>
          </a:p>
        </p:txBody>
      </p:sp>
      <p:sp>
        <p:nvSpPr>
          <p:cNvPr id="4" name="Marcador de Posição de Conteúdo 2"/>
          <p:cNvSpPr txBox="1">
            <a:spLocks/>
          </p:cNvSpPr>
          <p:nvPr/>
        </p:nvSpPr>
        <p:spPr>
          <a:xfrm>
            <a:off x="251520" y="1412776"/>
            <a:ext cx="8496944" cy="5616624"/>
          </a:xfrm>
          <a:prstGeom prst="rect">
            <a:avLst/>
          </a:prstGeom>
        </p:spPr>
        <p:txBody>
          <a:bodyPr>
            <a:normAutofit/>
          </a:bodyPr>
          <a:lstStyle/>
          <a:p>
            <a:r>
              <a:rPr lang="pt-PT" sz="2800" b="1" dirty="0" smtClean="0"/>
              <a:t>Os requisitos administrativos do </a:t>
            </a:r>
            <a:r>
              <a:rPr lang="pt-PT" sz="2800" b="1" dirty="0" err="1" smtClean="0"/>
              <a:t>E-learning</a:t>
            </a:r>
            <a:endParaRPr lang="pt-PT" sz="2800" b="1" dirty="0" smtClean="0"/>
          </a:p>
          <a:p>
            <a:endParaRPr lang="pt-PT" sz="2400" b="1" dirty="0" smtClean="0"/>
          </a:p>
          <a:p>
            <a:pPr lvl="1">
              <a:lnSpc>
                <a:spcPct val="150000"/>
              </a:lnSpc>
              <a:buFont typeface="Arial" pitchFamily="34" charset="0"/>
              <a:buChar char="•"/>
            </a:pPr>
            <a:r>
              <a:rPr lang="pt-PT" sz="2400" dirty="0" smtClean="0"/>
              <a:t>  A tecnologia</a:t>
            </a:r>
          </a:p>
          <a:p>
            <a:pPr lvl="1">
              <a:lnSpc>
                <a:spcPct val="150000"/>
              </a:lnSpc>
              <a:buFont typeface="Arial" pitchFamily="34" charset="0"/>
              <a:buChar char="•"/>
            </a:pPr>
            <a:r>
              <a:rPr lang="pt-PT" sz="2400" dirty="0" smtClean="0"/>
              <a:t>  O desenho e desenvolvimento do curso</a:t>
            </a:r>
          </a:p>
          <a:p>
            <a:pPr lvl="1">
              <a:lnSpc>
                <a:spcPct val="150000"/>
              </a:lnSpc>
              <a:buFont typeface="Arial" pitchFamily="34" charset="0"/>
              <a:buChar char="•"/>
            </a:pPr>
            <a:r>
              <a:rPr lang="pt-PT" sz="2400" dirty="0" smtClean="0"/>
              <a:t>  Gestão dos conteúdos da matéria</a:t>
            </a:r>
          </a:p>
          <a:p>
            <a:pPr lvl="1">
              <a:lnSpc>
                <a:spcPct val="150000"/>
              </a:lnSpc>
              <a:buFont typeface="Arial" pitchFamily="34" charset="0"/>
              <a:buChar char="•"/>
            </a:pPr>
            <a:r>
              <a:rPr lang="pt-PT" sz="2400" dirty="0" smtClean="0"/>
              <a:t>  Requisitos da implementação do </a:t>
            </a:r>
            <a:r>
              <a:rPr lang="pt-PT" sz="2400" dirty="0" err="1" smtClean="0"/>
              <a:t>E-learning</a:t>
            </a:r>
            <a:endParaRPr lang="pt-PT" sz="2400" dirty="0" smtClean="0"/>
          </a:p>
          <a:p>
            <a:pPr lvl="1">
              <a:lnSpc>
                <a:spcPct val="150000"/>
              </a:lnSpc>
              <a:buFont typeface="Arial" pitchFamily="34" charset="0"/>
              <a:buChar char="•"/>
            </a:pPr>
            <a:r>
              <a:rPr lang="pt-PT" sz="2400" dirty="0" smtClean="0"/>
              <a:t>  Registo dos estudantes</a:t>
            </a:r>
          </a:p>
          <a:p>
            <a:pPr lvl="1">
              <a:lnSpc>
                <a:spcPct val="150000"/>
              </a:lnSpc>
              <a:buFont typeface="Arial" pitchFamily="34" charset="0"/>
              <a:buChar char="•"/>
            </a:pPr>
            <a:r>
              <a:rPr lang="pt-PT" sz="2400" dirty="0" smtClean="0"/>
              <a:t>  Apoio ao estudante</a:t>
            </a:r>
          </a:p>
          <a:p>
            <a:pPr lvl="1">
              <a:lnSpc>
                <a:spcPct val="150000"/>
              </a:lnSpc>
              <a:buFont typeface="Arial" pitchFamily="34" charset="0"/>
              <a:buChar char="•"/>
            </a:pPr>
            <a:r>
              <a:rPr lang="pt-PT" sz="2400" dirty="0" smtClean="0"/>
              <a:t>  Avaliação da aprendizagem (formativa e </a:t>
            </a:r>
            <a:r>
              <a:rPr lang="pt-PT" sz="2400" dirty="0" err="1" smtClean="0"/>
              <a:t>sumativa</a:t>
            </a:r>
            <a:r>
              <a:rPr lang="pt-PT" sz="2400" dirty="0" smtClean="0"/>
              <a:t>)</a:t>
            </a:r>
          </a:p>
          <a:p>
            <a:pPr lvl="1">
              <a:lnSpc>
                <a:spcPct val="150000"/>
              </a:lnSpc>
              <a:buFont typeface="Arial" pitchFamily="34" charset="0"/>
              <a:buChar char="•"/>
            </a:pPr>
            <a:r>
              <a:rPr lang="pt-PT" sz="2400" dirty="0" smtClean="0"/>
              <a:t>  Avaliação dos impactos do </a:t>
            </a:r>
            <a:r>
              <a:rPr lang="pt-PT" sz="2400" dirty="0" err="1" smtClean="0"/>
              <a:t>E-learning</a:t>
            </a:r>
            <a:endParaRPr lang="pt-PT" sz="2400" dirty="0"/>
          </a:p>
        </p:txBody>
      </p:sp>
      <p:sp>
        <p:nvSpPr>
          <p:cNvPr id="5" name="Título 1"/>
          <p:cNvSpPr txBox="1">
            <a:spLocks/>
          </p:cNvSpPr>
          <p:nvPr/>
        </p:nvSpPr>
        <p:spPr>
          <a:xfrm>
            <a:off x="323528" y="260648"/>
            <a:ext cx="8568952" cy="720080"/>
          </a:xfrm>
          <a:prstGeom prst="rect">
            <a:avLst/>
          </a:prstGeom>
        </p:spPr>
        <p:style>
          <a:lnRef idx="2">
            <a:schemeClr val="accent2"/>
          </a:lnRef>
          <a:fillRef idx="1">
            <a:schemeClr val="lt1"/>
          </a:fillRef>
          <a:effectRef idx="0">
            <a:schemeClr val="accent2"/>
          </a:effectRef>
          <a:fontRef idx="minor">
            <a:schemeClr val="dk1"/>
          </a:fontRef>
        </p:style>
        <p:txBody>
          <a:bodyPr/>
          <a:lstStyle/>
          <a:p>
            <a:pPr lvl="0" algn="ctr">
              <a:spcBef>
                <a:spcPct val="0"/>
              </a:spcBef>
              <a:defRPr/>
            </a:pPr>
            <a:r>
              <a:rPr lang="pt-PT" sz="3600" cap="all" dirty="0" smtClean="0"/>
              <a:t>Gestão e Implementação do </a:t>
            </a:r>
            <a:r>
              <a:rPr lang="pt-PT" sz="3600" cap="all" dirty="0" err="1" smtClean="0"/>
              <a:t>E-learning</a:t>
            </a:r>
            <a:endParaRPr kumimoji="0" lang="pt-PT" sz="3600" b="0" i="0" u="none" strike="noStrike" kern="1200" cap="all" spc="0" normalizeH="0" noProof="0" dirty="0">
              <a:ln>
                <a:noFill/>
              </a:ln>
              <a:solidFill>
                <a:schemeClr val="dk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2"/>
          </p:nvPr>
        </p:nvSpPr>
        <p:spPr/>
        <p:txBody>
          <a:bodyPr/>
          <a:lstStyle/>
          <a:p>
            <a:fld id="{C094B130-4372-493B-8D67-D49DC6DDAEE8}" type="slidenum">
              <a:rPr lang="pt-PT" smtClean="0"/>
              <a:pPr/>
              <a:t>3</a:t>
            </a:fld>
            <a:endParaRPr lang="pt-PT"/>
          </a:p>
        </p:txBody>
      </p:sp>
      <p:pic>
        <p:nvPicPr>
          <p:cNvPr id="4" name="Imagem 3" descr="grafico1.jpg"/>
          <p:cNvPicPr>
            <a:picLocks noChangeAspect="1"/>
          </p:cNvPicPr>
          <p:nvPr/>
        </p:nvPicPr>
        <p:blipFill>
          <a:blip r:embed="rId2" cstate="print"/>
          <a:stretch>
            <a:fillRect/>
          </a:stretch>
        </p:blipFill>
        <p:spPr>
          <a:xfrm>
            <a:off x="0" y="0"/>
            <a:ext cx="9144000" cy="6857999"/>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2"/>
          </p:nvPr>
        </p:nvSpPr>
        <p:spPr/>
        <p:txBody>
          <a:bodyPr/>
          <a:lstStyle/>
          <a:p>
            <a:fld id="{C094B130-4372-493B-8D67-D49DC6DDAEE8}" type="slidenum">
              <a:rPr lang="pt-PT" smtClean="0"/>
              <a:pPr/>
              <a:t>30</a:t>
            </a:fld>
            <a:endParaRPr lang="pt-PT" dirty="0"/>
          </a:p>
        </p:txBody>
      </p:sp>
      <p:graphicFrame>
        <p:nvGraphicFramePr>
          <p:cNvPr id="4" name="Tabela 3"/>
          <p:cNvGraphicFramePr>
            <a:graphicFrameLocks noGrp="1"/>
          </p:cNvGraphicFramePr>
          <p:nvPr/>
        </p:nvGraphicFramePr>
        <p:xfrm>
          <a:off x="35496" y="15573"/>
          <a:ext cx="9108504" cy="6062226"/>
        </p:xfrm>
        <a:graphic>
          <a:graphicData uri="http://schemas.openxmlformats.org/drawingml/2006/table">
            <a:tbl>
              <a:tblPr firstRow="1" bandRow="1">
                <a:tableStyleId>{5C22544A-7EE6-4342-B048-85BDC9FD1C3A}</a:tableStyleId>
              </a:tblPr>
              <a:tblGrid>
                <a:gridCol w="1669194"/>
                <a:gridCol w="3393172"/>
                <a:gridCol w="4046138"/>
              </a:tblGrid>
              <a:tr h="649253">
                <a:tc gridSpan="2">
                  <a:txBody>
                    <a:bodyPr/>
                    <a:lstStyle/>
                    <a:p>
                      <a:pPr algn="ctr"/>
                      <a:r>
                        <a:rPr lang="pt-PT" sz="2000" dirty="0" smtClean="0"/>
                        <a:t>MODELO</a:t>
                      </a:r>
                      <a:r>
                        <a:rPr lang="pt-PT" sz="2000" baseline="0" dirty="0" smtClean="0"/>
                        <a:t> PEDAGÓGICO </a:t>
                      </a:r>
                    </a:p>
                    <a:p>
                      <a:pPr algn="ctr"/>
                      <a:r>
                        <a:rPr lang="pt-PT" sz="2000" baseline="0" dirty="0" smtClean="0"/>
                        <a:t>PRESENCIAL             </a:t>
                      </a:r>
                      <a:endParaRPr lang="pt-PT" sz="2000" dirty="0"/>
                    </a:p>
                  </a:txBody>
                  <a:tcPr/>
                </a:tc>
                <a:tc hMerge="1">
                  <a:txBody>
                    <a:bodyPr/>
                    <a:lstStyle/>
                    <a:p>
                      <a:endParaRPr lang="pt-PT" dirty="0"/>
                    </a:p>
                  </a:txBody>
                  <a:tcPr/>
                </a:tc>
                <a:tc>
                  <a:txBody>
                    <a:bodyPr/>
                    <a:lstStyle/>
                    <a:p>
                      <a:pPr algn="ctr"/>
                      <a:r>
                        <a:rPr lang="pt-PT" sz="2000" dirty="0" smtClean="0"/>
                        <a:t>MODELO</a:t>
                      </a:r>
                      <a:r>
                        <a:rPr lang="pt-PT" sz="2000" baseline="0" dirty="0" smtClean="0"/>
                        <a:t> PEDAGÓGICO </a:t>
                      </a:r>
                    </a:p>
                    <a:p>
                      <a:pPr algn="ctr"/>
                      <a:r>
                        <a:rPr lang="pt-PT" sz="2000" baseline="0" dirty="0" smtClean="0"/>
                        <a:t>A DISTÂNCIA</a:t>
                      </a:r>
                      <a:endParaRPr lang="pt-PT" sz="2000" dirty="0" smtClean="0"/>
                    </a:p>
                  </a:txBody>
                  <a:tcPr/>
                </a:tc>
              </a:tr>
              <a:tr h="338741">
                <a:tc rowSpan="3">
                  <a:txBody>
                    <a:bodyPr/>
                    <a:lstStyle/>
                    <a:p>
                      <a:pPr algn="ctr"/>
                      <a:endParaRPr lang="pt-PT" sz="1800" b="1" dirty="0" smtClean="0"/>
                    </a:p>
                    <a:p>
                      <a:pPr algn="ctr"/>
                      <a:r>
                        <a:rPr lang="pt-PT" sz="1800" b="1" dirty="0" smtClean="0"/>
                        <a:t>Transmissão</a:t>
                      </a:r>
                      <a:r>
                        <a:rPr lang="pt-PT" sz="1800" b="1" baseline="0" dirty="0" smtClean="0"/>
                        <a:t> de </a:t>
                      </a:r>
                    </a:p>
                    <a:p>
                      <a:pPr algn="ctr"/>
                      <a:r>
                        <a:rPr lang="pt-PT" sz="1800" b="1" baseline="0" dirty="0" smtClean="0"/>
                        <a:t>conteúdos</a:t>
                      </a:r>
                      <a:endParaRPr lang="pt-PT" sz="1800" b="1" dirty="0"/>
                    </a:p>
                  </a:txBody>
                  <a:tcPr/>
                </a:tc>
                <a:tc>
                  <a:txBody>
                    <a:bodyPr/>
                    <a:lstStyle/>
                    <a:p>
                      <a:r>
                        <a:rPr lang="pt-PT" sz="1800" dirty="0" smtClean="0"/>
                        <a:t>Aulas teóricas</a:t>
                      </a:r>
                      <a:endParaRPr lang="pt-PT" sz="1800" dirty="0"/>
                    </a:p>
                  </a:txBody>
                  <a:tcPr/>
                </a:tc>
                <a:tc>
                  <a:txBody>
                    <a:bodyPr/>
                    <a:lstStyle/>
                    <a:p>
                      <a:r>
                        <a:rPr lang="pt-PT" sz="1800" dirty="0" smtClean="0"/>
                        <a:t>Conteúdos</a:t>
                      </a:r>
                      <a:r>
                        <a:rPr lang="pt-PT" sz="1800" baseline="0" dirty="0" smtClean="0"/>
                        <a:t> escritos</a:t>
                      </a:r>
                      <a:endParaRPr lang="pt-PT" sz="1800" dirty="0"/>
                    </a:p>
                  </a:txBody>
                  <a:tcPr/>
                </a:tc>
              </a:tr>
              <a:tr h="338741">
                <a:tc vMerge="1">
                  <a:txBody>
                    <a:bodyPr/>
                    <a:lstStyle/>
                    <a:p>
                      <a:endParaRPr lang="pt-PT" dirty="0"/>
                    </a:p>
                  </a:txBody>
                  <a:tcPr/>
                </a:tc>
                <a:tc>
                  <a:txBody>
                    <a:bodyPr/>
                    <a:lstStyle/>
                    <a:p>
                      <a:r>
                        <a:rPr lang="pt-PT" sz="1800" dirty="0" smtClean="0"/>
                        <a:t>Transparências</a:t>
                      </a:r>
                      <a:endParaRPr lang="pt-PT" sz="1800" dirty="0"/>
                    </a:p>
                  </a:txBody>
                  <a:tcPr/>
                </a:tc>
                <a:tc>
                  <a:txBody>
                    <a:bodyPr/>
                    <a:lstStyle/>
                    <a:p>
                      <a:r>
                        <a:rPr lang="pt-PT" sz="1800" dirty="0" smtClean="0"/>
                        <a:t>Conteúdos multimédia</a:t>
                      </a:r>
                      <a:endParaRPr lang="pt-PT" sz="1800" dirty="0"/>
                    </a:p>
                  </a:txBody>
                  <a:tcPr/>
                </a:tc>
              </a:tr>
              <a:tr h="423426">
                <a:tc vMerge="1">
                  <a:txBody>
                    <a:bodyPr/>
                    <a:lstStyle/>
                    <a:p>
                      <a:endParaRPr lang="pt-PT" dirty="0"/>
                    </a:p>
                  </a:txBody>
                  <a:tcPr/>
                </a:tc>
                <a:tc>
                  <a:txBody>
                    <a:bodyPr/>
                    <a:lstStyle/>
                    <a:p>
                      <a:r>
                        <a:rPr lang="pt-PT" sz="1800" dirty="0" smtClean="0"/>
                        <a:t>Livros, artigos, apontamentos</a:t>
                      </a:r>
                      <a:endParaRPr lang="pt-PT" sz="1800" dirty="0"/>
                    </a:p>
                  </a:txBody>
                  <a:tcPr/>
                </a:tc>
                <a:tc>
                  <a:txBody>
                    <a:bodyPr/>
                    <a:lstStyle/>
                    <a:p>
                      <a:r>
                        <a:rPr lang="pt-PT" sz="1800" dirty="0" smtClean="0"/>
                        <a:t>Livros, artigos</a:t>
                      </a:r>
                      <a:endParaRPr lang="pt-PT" sz="1800" dirty="0"/>
                    </a:p>
                  </a:txBody>
                  <a:tcPr/>
                </a:tc>
              </a:tr>
              <a:tr h="338741">
                <a:tc rowSpan="2">
                  <a:txBody>
                    <a:bodyPr/>
                    <a:lstStyle/>
                    <a:p>
                      <a:pPr algn="ctr"/>
                      <a:r>
                        <a:rPr lang="pt-PT" sz="1800" b="1" dirty="0" smtClean="0"/>
                        <a:t>Aplicação </a:t>
                      </a:r>
                    </a:p>
                    <a:p>
                      <a:pPr algn="ctr"/>
                      <a:r>
                        <a:rPr lang="pt-PT" sz="1800" b="1" dirty="0" smtClean="0"/>
                        <a:t>de </a:t>
                      </a:r>
                    </a:p>
                    <a:p>
                      <a:pPr algn="ctr"/>
                      <a:r>
                        <a:rPr lang="pt-PT" sz="1800" b="1" dirty="0" smtClean="0"/>
                        <a:t>conceitos</a:t>
                      </a:r>
                      <a:endParaRPr lang="pt-PT" sz="1800" b="1" dirty="0"/>
                    </a:p>
                  </a:txBody>
                  <a:tcPr/>
                </a:tc>
                <a:tc>
                  <a:txBody>
                    <a:bodyPr/>
                    <a:lstStyle/>
                    <a:p>
                      <a:r>
                        <a:rPr lang="pt-PT" sz="1800" dirty="0" smtClean="0"/>
                        <a:t>Aulas teórico-práticas</a:t>
                      </a:r>
                      <a:endParaRPr lang="pt-PT" sz="1800" dirty="0"/>
                    </a:p>
                  </a:txBody>
                  <a:tcPr/>
                </a:tc>
                <a:tc>
                  <a:txBody>
                    <a:bodyPr/>
                    <a:lstStyle/>
                    <a:p>
                      <a:r>
                        <a:rPr lang="pt-PT" sz="1800" dirty="0" smtClean="0"/>
                        <a:t>Trabalho autónomo</a:t>
                      </a:r>
                      <a:r>
                        <a:rPr lang="pt-PT" sz="1800" baseline="0" dirty="0" smtClean="0"/>
                        <a:t> </a:t>
                      </a:r>
                      <a:endParaRPr lang="pt-PT" sz="1800" dirty="0"/>
                    </a:p>
                  </a:txBody>
                  <a:tcPr/>
                </a:tc>
              </a:tr>
              <a:tr h="508111">
                <a:tc vMerge="1">
                  <a:txBody>
                    <a:bodyPr/>
                    <a:lstStyle/>
                    <a:p>
                      <a:endParaRPr lang="pt-PT" dirty="0"/>
                    </a:p>
                  </a:txBody>
                  <a:tcPr/>
                </a:tc>
                <a:tc>
                  <a:txBody>
                    <a:bodyPr/>
                    <a:lstStyle/>
                    <a:p>
                      <a:r>
                        <a:rPr lang="pt-PT" sz="1800" dirty="0" smtClean="0"/>
                        <a:t>Aulas práticas</a:t>
                      </a:r>
                      <a:endParaRPr lang="pt-PT" sz="1800" dirty="0"/>
                    </a:p>
                  </a:txBody>
                  <a:tcPr/>
                </a:tc>
                <a:tc>
                  <a:txBody>
                    <a:bodyPr/>
                    <a:lstStyle/>
                    <a:p>
                      <a:r>
                        <a:rPr lang="pt-PT" sz="1800" b="1" dirty="0" smtClean="0"/>
                        <a:t>Trabalho cooperativo</a:t>
                      </a:r>
                      <a:endParaRPr lang="pt-PT" sz="1800" b="1" dirty="0"/>
                    </a:p>
                  </a:txBody>
                  <a:tcPr/>
                </a:tc>
              </a:tr>
              <a:tr h="338741">
                <a:tc rowSpan="3">
                  <a:txBody>
                    <a:bodyPr/>
                    <a:lstStyle/>
                    <a:p>
                      <a:pPr algn="ctr"/>
                      <a:endParaRPr lang="pt-PT" sz="1800" b="1" dirty="0" smtClean="0"/>
                    </a:p>
                    <a:p>
                      <a:pPr algn="ctr"/>
                      <a:r>
                        <a:rPr lang="pt-PT" sz="1800" b="1" dirty="0" smtClean="0"/>
                        <a:t>Trabalho </a:t>
                      </a:r>
                    </a:p>
                    <a:p>
                      <a:pPr algn="ctr"/>
                      <a:r>
                        <a:rPr lang="pt-PT" sz="1800" b="1" dirty="0" smtClean="0"/>
                        <a:t>de</a:t>
                      </a:r>
                    </a:p>
                    <a:p>
                      <a:pPr algn="ctr"/>
                      <a:r>
                        <a:rPr lang="pt-PT" sz="1800" b="1" dirty="0" smtClean="0"/>
                        <a:t>grupo</a:t>
                      </a:r>
                      <a:endParaRPr lang="pt-PT" sz="1800" b="1" dirty="0"/>
                    </a:p>
                  </a:txBody>
                  <a:tcPr/>
                </a:tc>
                <a:tc>
                  <a:txBody>
                    <a:bodyPr/>
                    <a:lstStyle/>
                    <a:p>
                      <a:r>
                        <a:rPr lang="pt-PT" sz="1800" dirty="0" smtClean="0"/>
                        <a:t>Aulas práticas</a:t>
                      </a:r>
                      <a:endParaRPr lang="pt-PT" sz="1800" dirty="0"/>
                    </a:p>
                  </a:txBody>
                  <a:tcPr/>
                </a:tc>
                <a:tc rowSpan="3">
                  <a:txBody>
                    <a:bodyPr/>
                    <a:lstStyle/>
                    <a:p>
                      <a:endParaRPr lang="pt-PT" sz="1800" dirty="0" smtClean="0"/>
                    </a:p>
                    <a:p>
                      <a:r>
                        <a:rPr lang="pt-PT" sz="1800" b="1" dirty="0" smtClean="0"/>
                        <a:t>Trabalho cooperativo</a:t>
                      </a:r>
                      <a:endParaRPr lang="pt-PT" sz="1800" b="1" dirty="0"/>
                    </a:p>
                  </a:txBody>
                  <a:tcPr/>
                </a:tc>
              </a:tr>
              <a:tr h="338741">
                <a:tc vMerge="1">
                  <a:txBody>
                    <a:bodyPr/>
                    <a:lstStyle/>
                    <a:p>
                      <a:endParaRPr lang="pt-PT" dirty="0"/>
                    </a:p>
                  </a:txBody>
                  <a:tcPr/>
                </a:tc>
                <a:tc>
                  <a:txBody>
                    <a:bodyPr/>
                    <a:lstStyle/>
                    <a:p>
                      <a:r>
                        <a:rPr lang="pt-PT" sz="1800" dirty="0" smtClean="0"/>
                        <a:t>Laboratórios</a:t>
                      </a:r>
                      <a:endParaRPr lang="pt-PT" sz="1800" dirty="0"/>
                    </a:p>
                  </a:txBody>
                  <a:tcPr/>
                </a:tc>
                <a:tc vMerge="1">
                  <a:txBody>
                    <a:bodyPr/>
                    <a:lstStyle/>
                    <a:p>
                      <a:endParaRPr lang="pt-PT" sz="1800" dirty="0"/>
                    </a:p>
                  </a:txBody>
                  <a:tcPr/>
                </a:tc>
              </a:tr>
              <a:tr h="423426">
                <a:tc vMerge="1">
                  <a:txBody>
                    <a:bodyPr/>
                    <a:lstStyle/>
                    <a:p>
                      <a:endParaRPr lang="pt-PT" dirty="0"/>
                    </a:p>
                  </a:txBody>
                  <a:tcPr/>
                </a:tc>
                <a:tc>
                  <a:txBody>
                    <a:bodyPr/>
                    <a:lstStyle/>
                    <a:p>
                      <a:r>
                        <a:rPr lang="pt-PT" sz="1800" dirty="0" smtClean="0"/>
                        <a:t>Projectos</a:t>
                      </a:r>
                      <a:endParaRPr lang="pt-PT" sz="1800" dirty="0"/>
                    </a:p>
                  </a:txBody>
                  <a:tcPr/>
                </a:tc>
                <a:tc vMerge="1">
                  <a:txBody>
                    <a:bodyPr/>
                    <a:lstStyle/>
                    <a:p>
                      <a:endParaRPr lang="pt-PT" sz="1800" dirty="0"/>
                    </a:p>
                  </a:txBody>
                  <a:tcPr/>
                </a:tc>
              </a:tr>
              <a:tr h="338741">
                <a:tc rowSpan="5">
                  <a:txBody>
                    <a:bodyPr/>
                    <a:lstStyle/>
                    <a:p>
                      <a:pPr algn="ctr"/>
                      <a:endParaRPr lang="pt-PT" sz="1800" b="1" dirty="0" smtClean="0"/>
                    </a:p>
                    <a:p>
                      <a:pPr algn="ctr"/>
                      <a:endParaRPr lang="pt-PT" sz="1800" b="1" dirty="0" smtClean="0"/>
                    </a:p>
                    <a:p>
                      <a:pPr algn="ctr"/>
                      <a:endParaRPr lang="pt-PT" sz="1800" b="1" dirty="0" smtClean="0"/>
                    </a:p>
                    <a:p>
                      <a:pPr algn="ctr"/>
                      <a:r>
                        <a:rPr lang="pt-PT" sz="1800" b="1" dirty="0" smtClean="0"/>
                        <a:t>Avaliação</a:t>
                      </a:r>
                      <a:endParaRPr lang="pt-PT" sz="1800" b="1" dirty="0"/>
                    </a:p>
                  </a:txBody>
                  <a:tcPr/>
                </a:tc>
                <a:tc>
                  <a:txBody>
                    <a:bodyPr/>
                    <a:lstStyle/>
                    <a:p>
                      <a:r>
                        <a:rPr lang="pt-PT" sz="1800" dirty="0" smtClean="0"/>
                        <a:t>Testes</a:t>
                      </a:r>
                      <a:endParaRPr lang="pt-PT" sz="1800" dirty="0"/>
                    </a:p>
                  </a:txBody>
                  <a:tcPr/>
                </a:tc>
                <a:tc>
                  <a:txBody>
                    <a:bodyPr/>
                    <a:lstStyle/>
                    <a:p>
                      <a:r>
                        <a:rPr lang="pt-PT" sz="1800" dirty="0" smtClean="0"/>
                        <a:t>Testes objectivos</a:t>
                      </a:r>
                      <a:endParaRPr lang="pt-PT" sz="1800" dirty="0"/>
                    </a:p>
                  </a:txBody>
                  <a:tcPr/>
                </a:tc>
              </a:tr>
              <a:tr h="338741">
                <a:tc vMerge="1">
                  <a:txBody>
                    <a:bodyPr/>
                    <a:lstStyle/>
                    <a:p>
                      <a:endParaRPr lang="pt-PT" dirty="0"/>
                    </a:p>
                  </a:txBody>
                  <a:tcPr/>
                </a:tc>
                <a:tc>
                  <a:txBody>
                    <a:bodyPr/>
                    <a:lstStyle/>
                    <a:p>
                      <a:r>
                        <a:rPr lang="pt-PT" sz="1800" dirty="0" smtClean="0"/>
                        <a:t>Projectos</a:t>
                      </a:r>
                      <a:endParaRPr lang="pt-PT" sz="1800" dirty="0"/>
                    </a:p>
                  </a:txBody>
                  <a:tcPr/>
                </a:tc>
                <a:tc>
                  <a:txBody>
                    <a:bodyPr/>
                    <a:lstStyle/>
                    <a:p>
                      <a:r>
                        <a:rPr lang="pt-PT" sz="1800" b="1" dirty="0" smtClean="0"/>
                        <a:t>Simulações</a:t>
                      </a:r>
                      <a:endParaRPr lang="pt-PT" sz="1800" b="1" dirty="0"/>
                    </a:p>
                  </a:txBody>
                  <a:tcPr/>
                </a:tc>
              </a:tr>
              <a:tr h="592796">
                <a:tc vMerge="1">
                  <a:txBody>
                    <a:bodyPr/>
                    <a:lstStyle/>
                    <a:p>
                      <a:endParaRPr lang="pt-PT" dirty="0"/>
                    </a:p>
                  </a:txBody>
                  <a:tcPr/>
                </a:tc>
                <a:tc>
                  <a:txBody>
                    <a:bodyPr/>
                    <a:lstStyle/>
                    <a:p>
                      <a:r>
                        <a:rPr lang="pt-PT" sz="1800" dirty="0" smtClean="0"/>
                        <a:t>Trabalhos</a:t>
                      </a:r>
                      <a:r>
                        <a:rPr lang="pt-PT" sz="1800" baseline="0" dirty="0" smtClean="0"/>
                        <a:t> escritos e apresentações</a:t>
                      </a:r>
                      <a:endParaRPr lang="pt-PT" sz="1800" dirty="0"/>
                    </a:p>
                  </a:txBody>
                  <a:tcPr/>
                </a:tc>
                <a:tc>
                  <a:txBody>
                    <a:bodyPr/>
                    <a:lstStyle/>
                    <a:p>
                      <a:r>
                        <a:rPr lang="pt-PT" sz="1800" dirty="0" smtClean="0"/>
                        <a:t>Trabalhos escritos</a:t>
                      </a:r>
                      <a:endParaRPr lang="pt-PT" sz="1800" dirty="0"/>
                    </a:p>
                  </a:txBody>
                  <a:tcPr/>
                </a:tc>
              </a:tr>
              <a:tr h="338741">
                <a:tc vMerge="1">
                  <a:txBody>
                    <a:bodyPr/>
                    <a:lstStyle/>
                    <a:p>
                      <a:pPr algn="ctr"/>
                      <a:endParaRPr lang="pt-PT" sz="1800" dirty="0"/>
                    </a:p>
                  </a:txBody>
                  <a:tcPr/>
                </a:tc>
                <a:tc>
                  <a:txBody>
                    <a:bodyPr/>
                    <a:lstStyle/>
                    <a:p>
                      <a:endParaRPr lang="pt-PT" sz="1800" dirty="0"/>
                    </a:p>
                  </a:txBody>
                  <a:tcPr/>
                </a:tc>
                <a:tc>
                  <a:txBody>
                    <a:bodyPr/>
                    <a:lstStyle/>
                    <a:p>
                      <a:r>
                        <a:rPr lang="pt-PT" sz="1800" b="1" dirty="0" smtClean="0"/>
                        <a:t>Projectos </a:t>
                      </a:r>
                      <a:endParaRPr lang="pt-PT" sz="1800" b="1" dirty="0"/>
                    </a:p>
                  </a:txBody>
                  <a:tcPr/>
                </a:tc>
              </a:tr>
              <a:tr h="338741">
                <a:tc vMerge="1">
                  <a:txBody>
                    <a:bodyPr/>
                    <a:lstStyle/>
                    <a:p>
                      <a:pPr algn="ctr"/>
                      <a:endParaRPr lang="pt-PT" sz="1800" dirty="0"/>
                    </a:p>
                  </a:txBody>
                  <a:tcPr/>
                </a:tc>
                <a:tc>
                  <a:txBody>
                    <a:bodyPr/>
                    <a:lstStyle/>
                    <a:p>
                      <a:endParaRPr lang="pt-PT" sz="1800" dirty="0"/>
                    </a:p>
                  </a:txBody>
                  <a:tcPr/>
                </a:tc>
                <a:tc>
                  <a:txBody>
                    <a:bodyPr/>
                    <a:lstStyle/>
                    <a:p>
                      <a:r>
                        <a:rPr lang="pt-PT" sz="1800" b="1" dirty="0" smtClean="0"/>
                        <a:t>Portefólios</a:t>
                      </a:r>
                      <a:endParaRPr lang="pt-PT" sz="1800" b="1" dirty="0"/>
                    </a:p>
                  </a:txBody>
                  <a:tcPr/>
                </a:tc>
              </a:tr>
            </a:tbl>
          </a:graphicData>
        </a:graphic>
      </p:graphicFrame>
      <p:sp>
        <p:nvSpPr>
          <p:cNvPr id="5" name="CaixaDeTexto 4"/>
          <p:cNvSpPr txBox="1"/>
          <p:nvPr/>
        </p:nvSpPr>
        <p:spPr>
          <a:xfrm>
            <a:off x="251520" y="6057781"/>
            <a:ext cx="8496944" cy="800219"/>
          </a:xfrm>
          <a:prstGeom prst="rect">
            <a:avLst/>
          </a:prstGeom>
          <a:noFill/>
        </p:spPr>
        <p:txBody>
          <a:bodyPr wrap="square" rtlCol="0">
            <a:spAutoFit/>
          </a:bodyPr>
          <a:lstStyle/>
          <a:p>
            <a:r>
              <a:rPr lang="pt-PT" sz="1400" dirty="0" smtClean="0"/>
              <a:t>Fonte: Figueiredo, A. D. (2009). Estratégias e modelos para a educação online, p. 38, 41. </a:t>
            </a:r>
            <a:r>
              <a:rPr lang="pt-PT" sz="1400" dirty="0" err="1" smtClean="0"/>
              <a:t>In</a:t>
            </a:r>
            <a:r>
              <a:rPr lang="pt-PT" sz="1400" dirty="0" smtClean="0"/>
              <a:t> G. L. Miranda (</a:t>
            </a:r>
            <a:r>
              <a:rPr lang="pt-PT" sz="1400" dirty="0" err="1" smtClean="0"/>
              <a:t>org</a:t>
            </a:r>
            <a:r>
              <a:rPr lang="pt-PT" sz="1400" dirty="0" smtClean="0"/>
              <a:t>.). ensino online e aprendizagem multimédia (pp. 33-55). Lisboa. Relógio </a:t>
            </a:r>
            <a:r>
              <a:rPr lang="pt-PT" sz="1400" dirty="0" err="1" smtClean="0"/>
              <a:t>d’Água</a:t>
            </a:r>
            <a:r>
              <a:rPr lang="pt-PT" sz="1400" dirty="0" smtClean="0"/>
              <a:t> Editores.</a:t>
            </a:r>
          </a:p>
          <a:p>
            <a:endParaRPr lang="pt-PT"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63688" y="642919"/>
            <a:ext cx="5643510" cy="1129898"/>
          </a:xfrm>
        </p:spPr>
        <p:style>
          <a:lnRef idx="2">
            <a:schemeClr val="accent2"/>
          </a:lnRef>
          <a:fillRef idx="1">
            <a:schemeClr val="lt1"/>
          </a:fillRef>
          <a:effectRef idx="0">
            <a:schemeClr val="accent2"/>
          </a:effectRef>
          <a:fontRef idx="minor">
            <a:schemeClr val="dk1"/>
          </a:fontRef>
        </p:style>
        <p:txBody>
          <a:bodyPr/>
          <a:lstStyle/>
          <a:p>
            <a:r>
              <a:rPr lang="pt-PT" dirty="0" smtClean="0"/>
              <a:t>B-LEARNING</a:t>
            </a:r>
            <a:endParaRPr lang="pt-PT" dirty="0"/>
          </a:p>
        </p:txBody>
      </p:sp>
      <p:sp>
        <p:nvSpPr>
          <p:cNvPr id="3" name="Subtítulo 2"/>
          <p:cNvSpPr>
            <a:spLocks noGrp="1"/>
          </p:cNvSpPr>
          <p:nvPr>
            <p:ph type="subTitle" idx="1"/>
          </p:nvPr>
        </p:nvSpPr>
        <p:spPr>
          <a:xfrm>
            <a:off x="1285852" y="2428868"/>
            <a:ext cx="6400800" cy="1752600"/>
          </a:xfrm>
        </p:spPr>
        <p:txBody>
          <a:bodyPr>
            <a:noAutofit/>
          </a:bodyPr>
          <a:lstStyle/>
          <a:p>
            <a:pPr algn="just"/>
            <a:r>
              <a:rPr lang="pt-PT" dirty="0" smtClean="0">
                <a:solidFill>
                  <a:schemeClr val="tx1"/>
                </a:solidFill>
              </a:rPr>
              <a:t>É um processo de aprendizagem que combina práticas e métodos do ensino/aprendizagem presencial e a distância. </a:t>
            </a:r>
            <a:endParaRPr lang="pt-PT" dirty="0">
              <a:solidFill>
                <a:schemeClr val="tx1"/>
              </a:solidFill>
            </a:endParaRPr>
          </a:p>
        </p:txBody>
      </p:sp>
      <p:sp>
        <p:nvSpPr>
          <p:cNvPr id="5" name="Marcador de Posição do Número do Diapositivo 4"/>
          <p:cNvSpPr>
            <a:spLocks noGrp="1"/>
          </p:cNvSpPr>
          <p:nvPr>
            <p:ph type="sldNum" sz="quarter" idx="12"/>
          </p:nvPr>
        </p:nvSpPr>
        <p:spPr/>
        <p:txBody>
          <a:bodyPr/>
          <a:lstStyle/>
          <a:p>
            <a:fld id="{C094B130-4372-493B-8D67-D49DC6DDAEE8}" type="slidenum">
              <a:rPr lang="pt-PT" smtClean="0"/>
              <a:pPr/>
              <a:t>31</a:t>
            </a:fld>
            <a:endParaRPr lang="pt-P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188640"/>
            <a:ext cx="8229600" cy="936104"/>
          </a:xfrm>
        </p:spPr>
        <p:style>
          <a:lnRef idx="2">
            <a:schemeClr val="accent2"/>
          </a:lnRef>
          <a:fillRef idx="1">
            <a:schemeClr val="lt1"/>
          </a:fillRef>
          <a:effectRef idx="0">
            <a:schemeClr val="accent2"/>
          </a:effectRef>
          <a:fontRef idx="minor">
            <a:schemeClr val="dk1"/>
          </a:fontRef>
        </p:style>
        <p:txBody>
          <a:bodyPr/>
          <a:lstStyle/>
          <a:p>
            <a:r>
              <a:rPr lang="pt-PT" dirty="0" smtClean="0"/>
              <a:t>PRINCIPAIS CARACTERÍSTICAS</a:t>
            </a:r>
            <a:endParaRPr lang="pt-PT" dirty="0"/>
          </a:p>
        </p:txBody>
      </p:sp>
      <p:sp>
        <p:nvSpPr>
          <p:cNvPr id="3" name="Marcador de Posição de Conteúdo 2"/>
          <p:cNvSpPr>
            <a:spLocks noGrp="1"/>
          </p:cNvSpPr>
          <p:nvPr>
            <p:ph idx="1"/>
          </p:nvPr>
        </p:nvSpPr>
        <p:spPr>
          <a:xfrm>
            <a:off x="251520" y="1268760"/>
            <a:ext cx="8892480" cy="5589240"/>
          </a:xfrm>
        </p:spPr>
        <p:txBody>
          <a:bodyPr>
            <a:normAutofit/>
          </a:bodyPr>
          <a:lstStyle/>
          <a:p>
            <a:r>
              <a:rPr lang="pt-PT" dirty="0" smtClean="0"/>
              <a:t>Permite percursos de aprendizagem  </a:t>
            </a:r>
            <a:r>
              <a:rPr lang="pt-PT" b="1" dirty="0" smtClean="0"/>
              <a:t>diferenciados.</a:t>
            </a:r>
            <a:endParaRPr lang="pt-PT" b="1" dirty="0" smtClean="0"/>
          </a:p>
          <a:p>
            <a:r>
              <a:rPr lang="pt-PT" dirty="0" smtClean="0"/>
              <a:t>Promove a </a:t>
            </a:r>
            <a:r>
              <a:rPr lang="pt-PT" b="1" dirty="0" smtClean="0"/>
              <a:t>auto-aprendizagem </a:t>
            </a:r>
            <a:r>
              <a:rPr lang="pt-PT" dirty="0" smtClean="0"/>
              <a:t>e a</a:t>
            </a:r>
            <a:r>
              <a:rPr lang="pt-PT" b="1" dirty="0" smtClean="0"/>
              <a:t> auto-regulação </a:t>
            </a:r>
            <a:r>
              <a:rPr lang="pt-PT" dirty="0" smtClean="0"/>
              <a:t>da </a:t>
            </a:r>
            <a:r>
              <a:rPr lang="pt-PT" dirty="0" smtClean="0"/>
              <a:t>aprendizagem.</a:t>
            </a:r>
            <a:endParaRPr lang="pt-PT" dirty="0" smtClean="0"/>
          </a:p>
          <a:p>
            <a:r>
              <a:rPr lang="pt-PT" dirty="0" smtClean="0"/>
              <a:t>Desenvolve aprendizagem em </a:t>
            </a:r>
            <a:r>
              <a:rPr lang="pt-PT" b="1" dirty="0" smtClean="0"/>
              <a:t>ambiente tecnológico </a:t>
            </a:r>
            <a:r>
              <a:rPr lang="pt-PT" b="1" dirty="0" smtClean="0"/>
              <a:t>evoluído.</a:t>
            </a:r>
            <a:endParaRPr lang="pt-PT" b="1" dirty="0" smtClean="0"/>
          </a:p>
          <a:p>
            <a:r>
              <a:rPr lang="pt-PT" dirty="0" smtClean="0"/>
              <a:t>Promove diferentes tipos de </a:t>
            </a:r>
            <a:r>
              <a:rPr lang="pt-PT" b="1" dirty="0" smtClean="0"/>
              <a:t>interacção.</a:t>
            </a:r>
            <a:r>
              <a:rPr lang="pt-PT" dirty="0" smtClean="0"/>
              <a:t> </a:t>
            </a:r>
            <a:endParaRPr lang="pt-PT" dirty="0" smtClean="0"/>
          </a:p>
          <a:p>
            <a:r>
              <a:rPr lang="pt-PT" dirty="0" smtClean="0"/>
              <a:t>Potencia o desenvolvimento de </a:t>
            </a:r>
            <a:r>
              <a:rPr lang="pt-PT" b="1" dirty="0" smtClean="0"/>
              <a:t>diferentes modelos de </a:t>
            </a:r>
            <a:r>
              <a:rPr lang="pt-PT" b="1" dirty="0" smtClean="0"/>
              <a:t>aprendizagem.</a:t>
            </a:r>
            <a:endParaRPr lang="pt-PT" b="1" dirty="0" smtClean="0"/>
          </a:p>
          <a:p>
            <a:pPr>
              <a:buNone/>
            </a:pPr>
            <a:endParaRPr lang="pt-PT" dirty="0" smtClean="0"/>
          </a:p>
        </p:txBody>
      </p:sp>
      <p:sp>
        <p:nvSpPr>
          <p:cNvPr id="5" name="Marcador de Posição do Número do Diapositivo 4"/>
          <p:cNvSpPr>
            <a:spLocks noGrp="1"/>
          </p:cNvSpPr>
          <p:nvPr>
            <p:ph type="sldNum" sz="quarter" idx="12"/>
          </p:nvPr>
        </p:nvSpPr>
        <p:spPr/>
        <p:txBody>
          <a:bodyPr/>
          <a:lstStyle/>
          <a:p>
            <a:fld id="{C094B130-4372-493B-8D67-D49DC6DDAEE8}" type="slidenum">
              <a:rPr lang="pt-PT" smtClean="0"/>
              <a:pPr/>
              <a:t>32</a:t>
            </a:fld>
            <a:endParaRPr lang="pt-PT"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pt-PT" dirty="0" smtClean="0"/>
              <a:t>MODALIDADES DO B-LEARNING</a:t>
            </a:r>
            <a:endParaRPr lang="pt-PT" dirty="0"/>
          </a:p>
        </p:txBody>
      </p:sp>
      <p:sp>
        <p:nvSpPr>
          <p:cNvPr id="4" name="CaixaDeTexto 3"/>
          <p:cNvSpPr txBox="1"/>
          <p:nvPr/>
        </p:nvSpPr>
        <p:spPr>
          <a:xfrm>
            <a:off x="428596" y="2214554"/>
            <a:ext cx="2357454"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PT" sz="3200" dirty="0" smtClean="0"/>
              <a:t>SÍNCRONO</a:t>
            </a:r>
            <a:endParaRPr lang="pt-PT" sz="3200" dirty="0"/>
          </a:p>
        </p:txBody>
      </p:sp>
      <p:sp>
        <p:nvSpPr>
          <p:cNvPr id="5" name="CaixaDeTexto 4"/>
          <p:cNvSpPr txBox="1"/>
          <p:nvPr/>
        </p:nvSpPr>
        <p:spPr>
          <a:xfrm>
            <a:off x="3357554" y="2214554"/>
            <a:ext cx="2571768"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PT" sz="3200" dirty="0" smtClean="0"/>
              <a:t>ASSÍNCRONO</a:t>
            </a:r>
            <a:endParaRPr lang="pt-PT" sz="3200" dirty="0"/>
          </a:p>
        </p:txBody>
      </p:sp>
      <p:sp>
        <p:nvSpPr>
          <p:cNvPr id="6" name="CaixaDeTexto 5"/>
          <p:cNvSpPr txBox="1"/>
          <p:nvPr/>
        </p:nvSpPr>
        <p:spPr>
          <a:xfrm>
            <a:off x="6500826" y="2214554"/>
            <a:ext cx="2357454"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PT" sz="3200" dirty="0" smtClean="0"/>
              <a:t>MISTO</a:t>
            </a:r>
            <a:endParaRPr lang="pt-PT" sz="3200" dirty="0"/>
          </a:p>
        </p:txBody>
      </p:sp>
      <p:sp>
        <p:nvSpPr>
          <p:cNvPr id="7" name="Seta para baixo 6"/>
          <p:cNvSpPr/>
          <p:nvPr/>
        </p:nvSpPr>
        <p:spPr>
          <a:xfrm>
            <a:off x="1500166" y="1571612"/>
            <a:ext cx="357190" cy="500066"/>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8" name="Seta para baixo 7"/>
          <p:cNvSpPr/>
          <p:nvPr/>
        </p:nvSpPr>
        <p:spPr>
          <a:xfrm>
            <a:off x="4357686" y="1571612"/>
            <a:ext cx="357190" cy="50959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9" name="Seta para baixo 8"/>
          <p:cNvSpPr/>
          <p:nvPr/>
        </p:nvSpPr>
        <p:spPr>
          <a:xfrm>
            <a:off x="7286644" y="1571612"/>
            <a:ext cx="357190" cy="50959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0" name="CaixaDeTexto 9"/>
          <p:cNvSpPr txBox="1"/>
          <p:nvPr/>
        </p:nvSpPr>
        <p:spPr>
          <a:xfrm>
            <a:off x="428596" y="3571876"/>
            <a:ext cx="2357454"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PT" dirty="0" smtClean="0"/>
              <a:t>AULA PRESENCIAL </a:t>
            </a:r>
          </a:p>
          <a:p>
            <a:pPr algn="ctr"/>
            <a:r>
              <a:rPr lang="pt-PT" dirty="0" smtClean="0"/>
              <a:t>+ </a:t>
            </a:r>
          </a:p>
          <a:p>
            <a:pPr algn="ctr"/>
            <a:r>
              <a:rPr lang="pt-PT" dirty="0" smtClean="0"/>
              <a:t>VÍDEO, CONFERÊNCIA, CHAT, QUADRO PARTILHADO,…</a:t>
            </a:r>
            <a:endParaRPr lang="pt-PT" dirty="0"/>
          </a:p>
        </p:txBody>
      </p:sp>
      <p:sp>
        <p:nvSpPr>
          <p:cNvPr id="11" name="CaixaDeTexto 10"/>
          <p:cNvSpPr txBox="1"/>
          <p:nvPr/>
        </p:nvSpPr>
        <p:spPr>
          <a:xfrm>
            <a:off x="3428992" y="3571876"/>
            <a:ext cx="2357454"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PT" dirty="0" smtClean="0"/>
              <a:t>AULA PRESENCIAL </a:t>
            </a:r>
          </a:p>
          <a:p>
            <a:pPr algn="ctr"/>
            <a:r>
              <a:rPr lang="pt-PT" dirty="0" smtClean="0"/>
              <a:t>+ </a:t>
            </a:r>
          </a:p>
          <a:p>
            <a:pPr algn="ctr"/>
            <a:r>
              <a:rPr lang="pt-PT" dirty="0" smtClean="0"/>
              <a:t>FÓRUNS, CORREIO,…</a:t>
            </a:r>
            <a:endParaRPr lang="pt-PT" dirty="0"/>
          </a:p>
        </p:txBody>
      </p:sp>
      <p:sp>
        <p:nvSpPr>
          <p:cNvPr id="12" name="CaixaDeTexto 11"/>
          <p:cNvSpPr txBox="1"/>
          <p:nvPr/>
        </p:nvSpPr>
        <p:spPr>
          <a:xfrm>
            <a:off x="6429388" y="3643314"/>
            <a:ext cx="2357454"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PT" dirty="0" smtClean="0"/>
              <a:t>AULA PRESENCIAL </a:t>
            </a:r>
          </a:p>
          <a:p>
            <a:pPr algn="ctr"/>
            <a:r>
              <a:rPr lang="pt-PT" dirty="0" smtClean="0"/>
              <a:t>+ </a:t>
            </a:r>
          </a:p>
          <a:p>
            <a:pPr algn="ctr"/>
            <a:r>
              <a:rPr lang="pt-PT" dirty="0" smtClean="0"/>
              <a:t>VÍDEO, CONFERÊNCIA, CHAT, QUADRO PARTILHADO</a:t>
            </a:r>
          </a:p>
          <a:p>
            <a:pPr algn="ctr"/>
            <a:r>
              <a:rPr lang="pt-PT" dirty="0" smtClean="0"/>
              <a:t>+</a:t>
            </a:r>
          </a:p>
          <a:p>
            <a:pPr algn="ctr"/>
            <a:r>
              <a:rPr lang="pt-PT" dirty="0" smtClean="0"/>
              <a:t>FÓRUNS, CORREIO,…</a:t>
            </a:r>
          </a:p>
        </p:txBody>
      </p:sp>
      <p:sp>
        <p:nvSpPr>
          <p:cNvPr id="13" name="Seta para baixo 12"/>
          <p:cNvSpPr/>
          <p:nvPr/>
        </p:nvSpPr>
        <p:spPr>
          <a:xfrm>
            <a:off x="1500166" y="2928934"/>
            <a:ext cx="357190" cy="500066"/>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4" name="Seta para baixo 13"/>
          <p:cNvSpPr/>
          <p:nvPr/>
        </p:nvSpPr>
        <p:spPr>
          <a:xfrm>
            <a:off x="4357686" y="2928934"/>
            <a:ext cx="357190" cy="500066"/>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5" name="Seta para baixo 14"/>
          <p:cNvSpPr/>
          <p:nvPr/>
        </p:nvSpPr>
        <p:spPr>
          <a:xfrm>
            <a:off x="7358082" y="3000372"/>
            <a:ext cx="357190" cy="500066"/>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7" name="Marcador de Posição do Número do Diapositivo 16"/>
          <p:cNvSpPr>
            <a:spLocks noGrp="1"/>
          </p:cNvSpPr>
          <p:nvPr>
            <p:ph type="sldNum" sz="quarter" idx="12"/>
          </p:nvPr>
        </p:nvSpPr>
        <p:spPr/>
        <p:txBody>
          <a:bodyPr/>
          <a:lstStyle/>
          <a:p>
            <a:fld id="{C094B130-4372-493B-8D67-D49DC6DDAEE8}" type="slidenum">
              <a:rPr lang="pt-PT" smtClean="0"/>
              <a:pPr/>
              <a:t>33</a:t>
            </a:fld>
            <a:endParaRPr lang="pt-PT"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457200" y="1600200"/>
            <a:ext cx="8472518" cy="4757758"/>
          </a:xfrm>
        </p:spPr>
        <p:txBody>
          <a:bodyPr>
            <a:normAutofit fontScale="92500" lnSpcReduction="10000"/>
          </a:bodyPr>
          <a:lstStyle/>
          <a:p>
            <a:pPr algn="just"/>
            <a:r>
              <a:rPr lang="pt-PT" dirty="0" smtClean="0"/>
              <a:t>Porque maximiza as potencialidades do ensino presencial e a distância, permitindo tirar partido, nas sessões presenciais, da componente social da aprendizagem.</a:t>
            </a:r>
          </a:p>
          <a:p>
            <a:pPr algn="just"/>
            <a:endParaRPr lang="pt-PT" dirty="0" smtClean="0"/>
          </a:p>
          <a:p>
            <a:pPr algn="just"/>
            <a:r>
              <a:rPr lang="pt-PT" dirty="0" smtClean="0"/>
              <a:t>Porque tira partido do interesse que a tecnologia desperta nos alunos.</a:t>
            </a:r>
          </a:p>
          <a:p>
            <a:pPr algn="just">
              <a:buNone/>
            </a:pPr>
            <a:endParaRPr lang="pt-PT" dirty="0" smtClean="0"/>
          </a:p>
          <a:p>
            <a:pPr algn="just"/>
            <a:r>
              <a:rPr lang="pt-PT" dirty="0" smtClean="0"/>
              <a:t>Porque potencia atingir níveis mais profundos de aprendizagem.</a:t>
            </a:r>
            <a:endParaRPr lang="pt-PT" dirty="0"/>
          </a:p>
        </p:txBody>
      </p:sp>
      <p:sp>
        <p:nvSpPr>
          <p:cNvPr id="5" name="Título 1"/>
          <p:cNvSpPr>
            <a:spLocks noGrp="1"/>
          </p:cNvSpPr>
          <p:nvPr>
            <p:ph type="title"/>
          </p:nvPr>
        </p:nvSpPr>
        <p:spPr>
          <a:xfrm>
            <a:off x="457200" y="274638"/>
            <a:ext cx="8229600" cy="1143000"/>
          </a:xfrm>
        </p:spPr>
        <p:style>
          <a:lnRef idx="2">
            <a:schemeClr val="accent2"/>
          </a:lnRef>
          <a:fillRef idx="1">
            <a:schemeClr val="lt1"/>
          </a:fillRef>
          <a:effectRef idx="0">
            <a:schemeClr val="accent2"/>
          </a:effectRef>
          <a:fontRef idx="minor">
            <a:schemeClr val="dk1"/>
          </a:fontRef>
        </p:style>
        <p:txBody>
          <a:bodyPr/>
          <a:lstStyle/>
          <a:p>
            <a:r>
              <a:rPr lang="pt-PT" cap="all" dirty="0" smtClean="0"/>
              <a:t>Porquê o b-learning?</a:t>
            </a:r>
            <a:endParaRPr lang="pt-PT" cap="all" dirty="0"/>
          </a:p>
        </p:txBody>
      </p:sp>
      <p:sp>
        <p:nvSpPr>
          <p:cNvPr id="7" name="Marcador de Posição do Número do Diapositivo 6"/>
          <p:cNvSpPr>
            <a:spLocks noGrp="1"/>
          </p:cNvSpPr>
          <p:nvPr>
            <p:ph type="sldNum" sz="quarter" idx="12"/>
          </p:nvPr>
        </p:nvSpPr>
        <p:spPr/>
        <p:txBody>
          <a:bodyPr/>
          <a:lstStyle/>
          <a:p>
            <a:fld id="{C094B130-4372-493B-8D67-D49DC6DDAEE8}" type="slidenum">
              <a:rPr lang="pt-PT" smtClean="0"/>
              <a:pPr/>
              <a:t>34</a:t>
            </a:fld>
            <a:endParaRPr lang="pt-PT"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tax-bloom.jpg"/>
          <p:cNvPicPr>
            <a:picLocks noChangeAspect="1"/>
          </p:cNvPicPr>
          <p:nvPr/>
        </p:nvPicPr>
        <p:blipFill>
          <a:blip r:embed="rId3" cstate="print"/>
          <a:stretch>
            <a:fillRect/>
          </a:stretch>
        </p:blipFill>
        <p:spPr>
          <a:xfrm>
            <a:off x="0" y="1628800"/>
            <a:ext cx="9144000" cy="5229200"/>
          </a:xfrm>
          <a:prstGeom prst="rect">
            <a:avLst/>
          </a:prstGeom>
        </p:spPr>
      </p:pic>
      <p:sp>
        <p:nvSpPr>
          <p:cNvPr id="3" name="Título 1"/>
          <p:cNvSpPr txBox="1">
            <a:spLocks/>
          </p:cNvSpPr>
          <p:nvPr/>
        </p:nvSpPr>
        <p:spPr>
          <a:xfrm>
            <a:off x="571472" y="285728"/>
            <a:ext cx="8229600" cy="11430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PT" sz="4400" b="0" i="0" u="none" strike="noStrike" kern="1200" cap="all" spc="0" normalizeH="0" baseline="0" noProof="0" dirty="0" smtClean="0">
                <a:ln>
                  <a:noFill/>
                </a:ln>
                <a:solidFill>
                  <a:schemeClr val="dk1"/>
                </a:solidFill>
                <a:effectLst/>
                <a:uLnTx/>
                <a:uFillTx/>
                <a:latin typeface="+mn-lt"/>
                <a:ea typeface="+mn-ea"/>
                <a:cs typeface="+mn-cs"/>
              </a:rPr>
              <a:t>OBJECTIVOS EDUCATIVOS</a:t>
            </a:r>
          </a:p>
          <a:p>
            <a:pPr marL="0" marR="0" lvl="0" indent="0" algn="ctr" defTabSz="914400" rtl="0" eaLnBrk="1" fontAlgn="auto" latinLnBrk="0" hangingPunct="1">
              <a:lnSpc>
                <a:spcPct val="100000"/>
              </a:lnSpc>
              <a:spcBef>
                <a:spcPct val="0"/>
              </a:spcBef>
              <a:spcAft>
                <a:spcPts val="0"/>
              </a:spcAft>
              <a:buClrTx/>
              <a:buSzTx/>
              <a:buFontTx/>
              <a:buNone/>
              <a:tabLst/>
              <a:defRPr/>
            </a:pPr>
            <a:r>
              <a:rPr lang="pt-PT" sz="2600" cap="all" dirty="0" smtClean="0"/>
              <a:t>Taxonomia de </a:t>
            </a:r>
            <a:r>
              <a:rPr lang="pt-PT" sz="2600" cap="all" dirty="0" err="1" smtClean="0"/>
              <a:t>bloom</a:t>
            </a:r>
            <a:endParaRPr kumimoji="0" lang="pt-PT" sz="2600" b="0" i="0" u="none" strike="noStrike" kern="1200" cap="all" spc="0" normalizeH="0" baseline="0" noProof="0" dirty="0">
              <a:ln>
                <a:noFill/>
              </a:ln>
              <a:solidFill>
                <a:schemeClr val="dk1"/>
              </a:solidFill>
              <a:effectLst/>
              <a:uLnTx/>
              <a:uFillTx/>
              <a:latin typeface="+mn-lt"/>
              <a:ea typeface="+mn-ea"/>
              <a:cs typeface="+mn-cs"/>
            </a:endParaRPr>
          </a:p>
        </p:txBody>
      </p:sp>
      <p:sp>
        <p:nvSpPr>
          <p:cNvPr id="6" name="Marcador de Posição do Número do Diapositivo 5"/>
          <p:cNvSpPr>
            <a:spLocks noGrp="1"/>
          </p:cNvSpPr>
          <p:nvPr>
            <p:ph type="sldNum" sz="quarter" idx="12"/>
          </p:nvPr>
        </p:nvSpPr>
        <p:spPr/>
        <p:txBody>
          <a:bodyPr/>
          <a:lstStyle/>
          <a:p>
            <a:fld id="{C094B130-4372-493B-8D67-D49DC6DDAEE8}" type="slidenum">
              <a:rPr lang="pt-PT" smtClean="0"/>
              <a:pPr/>
              <a:t>35</a:t>
            </a:fld>
            <a:endParaRPr lang="pt-PT"/>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pt-PT" dirty="0" smtClean="0"/>
              <a:t>ABORDAGENS INSTRUTIVAS</a:t>
            </a:r>
            <a:endParaRPr lang="pt-PT" dirty="0"/>
          </a:p>
        </p:txBody>
      </p:sp>
      <p:sp>
        <p:nvSpPr>
          <p:cNvPr id="3" name="Marcador de Posição de Conteúdo 2"/>
          <p:cNvSpPr txBox="1">
            <a:spLocks/>
          </p:cNvSpPr>
          <p:nvPr/>
        </p:nvSpPr>
        <p:spPr>
          <a:xfrm>
            <a:off x="457200" y="1600200"/>
            <a:ext cx="8472518"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pt-PT" sz="3200" b="0" i="0" u="none" strike="noStrike" kern="1200" cap="none" spc="0" normalizeH="0" baseline="0" noProof="0" dirty="0" smtClean="0">
                <a:ln>
                  <a:noFill/>
                </a:ln>
                <a:solidFill>
                  <a:schemeClr val="tx1"/>
                </a:solidFill>
                <a:effectLst/>
                <a:uLnTx/>
                <a:uFillTx/>
                <a:latin typeface="+mn-lt"/>
                <a:ea typeface="+mn-ea"/>
                <a:cs typeface="+mn-cs"/>
              </a:rPr>
              <a:t>	Que teoria devo ter por base na elaboração de um </a:t>
            </a:r>
            <a:r>
              <a:rPr kumimoji="0" lang="pt-PT" sz="3200" b="0" i="0" u="none" strike="noStrike" kern="1200" cap="none" spc="0" normalizeH="0" baseline="0" noProof="0" dirty="0" smtClean="0">
                <a:ln>
                  <a:noFill/>
                </a:ln>
                <a:effectLst/>
                <a:uLnTx/>
                <a:uFillTx/>
                <a:latin typeface="+mn-lt"/>
                <a:ea typeface="+mn-ea"/>
                <a:cs typeface="+mn-cs"/>
              </a:rPr>
              <a:t>curso/actividade pedagógica</a:t>
            </a:r>
            <a:r>
              <a:rPr kumimoji="0" lang="pt-PT" sz="3200" b="0" i="0" u="none" strike="noStrike" kern="1200" cap="none" spc="0" normalizeH="0" noProof="0" dirty="0" smtClean="0">
                <a:ln>
                  <a:noFill/>
                </a:ln>
                <a:solidFill>
                  <a:schemeClr val="tx1"/>
                </a:solidFill>
                <a:effectLst/>
                <a:uLnTx/>
                <a:uFillTx/>
                <a:latin typeface="+mn-lt"/>
                <a:ea typeface="+mn-ea"/>
                <a:cs typeface="+mn-cs"/>
              </a:rPr>
              <a:t>?</a:t>
            </a:r>
            <a:endParaRPr kumimoji="0" lang="pt-PT"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PT"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CaixaDeTexto 4"/>
          <p:cNvSpPr txBox="1"/>
          <p:nvPr/>
        </p:nvSpPr>
        <p:spPr>
          <a:xfrm>
            <a:off x="928662" y="3000372"/>
            <a:ext cx="2928958"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PT" sz="3200" b="1" dirty="0" err="1" smtClean="0"/>
              <a:t>Instrucionismo</a:t>
            </a:r>
            <a:endParaRPr lang="pt-PT" sz="3200" b="1" dirty="0"/>
          </a:p>
        </p:txBody>
      </p:sp>
      <p:sp>
        <p:nvSpPr>
          <p:cNvPr id="6" name="CaixaDeTexto 5"/>
          <p:cNvSpPr txBox="1"/>
          <p:nvPr/>
        </p:nvSpPr>
        <p:spPr>
          <a:xfrm>
            <a:off x="5214942" y="3000372"/>
            <a:ext cx="2928958"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PT" sz="3200" b="1" dirty="0" smtClean="0"/>
              <a:t>Construtivismo</a:t>
            </a:r>
            <a:endParaRPr lang="pt-PT" sz="3200" b="1" dirty="0"/>
          </a:p>
        </p:txBody>
      </p:sp>
      <p:sp>
        <p:nvSpPr>
          <p:cNvPr id="8" name="Seta para baixo 7"/>
          <p:cNvSpPr/>
          <p:nvPr/>
        </p:nvSpPr>
        <p:spPr>
          <a:xfrm>
            <a:off x="6429388" y="3786190"/>
            <a:ext cx="500066" cy="642942"/>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Seta para baixo 8"/>
          <p:cNvSpPr/>
          <p:nvPr/>
        </p:nvSpPr>
        <p:spPr>
          <a:xfrm>
            <a:off x="1928794" y="3786190"/>
            <a:ext cx="500066" cy="642942"/>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CaixaDeTexto 9"/>
          <p:cNvSpPr txBox="1"/>
          <p:nvPr/>
        </p:nvSpPr>
        <p:spPr>
          <a:xfrm>
            <a:off x="1000100" y="4572008"/>
            <a:ext cx="2571768"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PT" sz="3200" dirty="0" smtClean="0"/>
              <a:t>Na aprendizagem introdutória</a:t>
            </a:r>
            <a:endParaRPr lang="pt-PT" sz="3200" dirty="0"/>
          </a:p>
        </p:txBody>
      </p:sp>
      <p:sp>
        <p:nvSpPr>
          <p:cNvPr id="11" name="CaixaDeTexto 10"/>
          <p:cNvSpPr txBox="1"/>
          <p:nvPr/>
        </p:nvSpPr>
        <p:spPr>
          <a:xfrm>
            <a:off x="4427984" y="4581128"/>
            <a:ext cx="4572032"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PT" sz="3200" dirty="0" smtClean="0"/>
              <a:t>Na aprendizagem</a:t>
            </a:r>
          </a:p>
          <a:p>
            <a:pPr lvl="2" algn="just">
              <a:buFont typeface="Arial" pitchFamily="34" charset="0"/>
              <a:buChar char="•"/>
            </a:pPr>
            <a:r>
              <a:rPr lang="pt-PT" sz="3200" dirty="0" smtClean="0"/>
              <a:t> avançada </a:t>
            </a:r>
          </a:p>
          <a:p>
            <a:pPr lvl="2" algn="just">
              <a:buFont typeface="Arial" pitchFamily="34" charset="0"/>
              <a:buChar char="•"/>
            </a:pPr>
            <a:r>
              <a:rPr lang="pt-PT" sz="3200" dirty="0" smtClean="0"/>
              <a:t> especializada </a:t>
            </a:r>
            <a:endParaRPr lang="pt-PT" sz="3200" dirty="0"/>
          </a:p>
        </p:txBody>
      </p:sp>
      <p:sp>
        <p:nvSpPr>
          <p:cNvPr id="12" name="Seta para a esquerda e para a direita 11"/>
          <p:cNvSpPr/>
          <p:nvPr/>
        </p:nvSpPr>
        <p:spPr>
          <a:xfrm>
            <a:off x="4143372" y="3000372"/>
            <a:ext cx="714380" cy="428628"/>
          </a:xfrm>
          <a:prstGeom prst="lef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CaixaDeTexto 12"/>
          <p:cNvSpPr txBox="1"/>
          <p:nvPr/>
        </p:nvSpPr>
        <p:spPr>
          <a:xfrm>
            <a:off x="3000364" y="3857628"/>
            <a:ext cx="285752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pt-PT" sz="2400" dirty="0" smtClean="0"/>
              <a:t>Aprender a aprender</a:t>
            </a:r>
            <a:endParaRPr lang="pt-PT" sz="2400" dirty="0"/>
          </a:p>
        </p:txBody>
      </p:sp>
      <p:cxnSp>
        <p:nvCxnSpPr>
          <p:cNvPr id="15" name="Conexão recta unidireccional 14"/>
          <p:cNvCxnSpPr/>
          <p:nvPr/>
        </p:nvCxnSpPr>
        <p:spPr>
          <a:xfrm>
            <a:off x="2500298" y="4000504"/>
            <a:ext cx="285752"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6" name="Conexão recta unidireccional 15"/>
          <p:cNvCxnSpPr/>
          <p:nvPr/>
        </p:nvCxnSpPr>
        <p:spPr>
          <a:xfrm>
            <a:off x="6000760" y="4071942"/>
            <a:ext cx="285752"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8" name="Marcador de Posição do Número do Diapositivo 17"/>
          <p:cNvSpPr>
            <a:spLocks noGrp="1"/>
          </p:cNvSpPr>
          <p:nvPr>
            <p:ph type="sldNum" sz="quarter" idx="12"/>
          </p:nvPr>
        </p:nvSpPr>
        <p:spPr/>
        <p:txBody>
          <a:bodyPr/>
          <a:lstStyle/>
          <a:p>
            <a:fld id="{C094B130-4372-493B-8D67-D49DC6DDAEE8}" type="slidenum">
              <a:rPr lang="pt-PT" smtClean="0"/>
              <a:pPr/>
              <a:t>36</a:t>
            </a:fld>
            <a:endParaRPr lang="pt-PT"/>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Número do Diapositivo 2"/>
          <p:cNvSpPr>
            <a:spLocks noGrp="1"/>
          </p:cNvSpPr>
          <p:nvPr>
            <p:ph type="sldNum" sz="quarter" idx="12"/>
          </p:nvPr>
        </p:nvSpPr>
        <p:spPr/>
        <p:txBody>
          <a:bodyPr/>
          <a:lstStyle/>
          <a:p>
            <a:fld id="{C094B130-4372-493B-8D67-D49DC6DDAEE8}" type="slidenum">
              <a:rPr lang="pt-PT" smtClean="0"/>
              <a:pPr/>
              <a:t>37</a:t>
            </a:fld>
            <a:endParaRPr lang="pt-PT"/>
          </a:p>
        </p:txBody>
      </p:sp>
      <p:graphicFrame>
        <p:nvGraphicFramePr>
          <p:cNvPr id="4" name="Tabela 3"/>
          <p:cNvGraphicFramePr>
            <a:graphicFrameLocks noGrp="1"/>
          </p:cNvGraphicFramePr>
          <p:nvPr/>
        </p:nvGraphicFramePr>
        <p:xfrm>
          <a:off x="0" y="1"/>
          <a:ext cx="9036496" cy="6035167"/>
        </p:xfrm>
        <a:graphic>
          <a:graphicData uri="http://schemas.openxmlformats.org/drawingml/2006/table">
            <a:tbl>
              <a:tblPr firstRow="1" bandRow="1">
                <a:tableStyleId>{5C22544A-7EE6-4342-B048-85BDC9FD1C3A}</a:tableStyleId>
              </a:tblPr>
              <a:tblGrid>
                <a:gridCol w="3664311"/>
                <a:gridCol w="5372185"/>
              </a:tblGrid>
              <a:tr h="484405">
                <a:tc gridSpan="2">
                  <a:txBody>
                    <a:bodyPr/>
                    <a:lstStyle/>
                    <a:p>
                      <a:pPr algn="ctr"/>
                      <a:r>
                        <a:rPr lang="pt-PT" sz="2800" dirty="0" smtClean="0"/>
                        <a:t>MODELO</a:t>
                      </a:r>
                      <a:r>
                        <a:rPr lang="pt-PT" sz="2800" baseline="0" dirty="0" smtClean="0"/>
                        <a:t> PEDAGÓGICO COMBINADO</a:t>
                      </a:r>
                      <a:endParaRPr lang="pt-PT" sz="2800" dirty="0"/>
                    </a:p>
                  </a:txBody>
                  <a:tcPr/>
                </a:tc>
                <a:tc hMerge="1">
                  <a:txBody>
                    <a:bodyPr/>
                    <a:lstStyle/>
                    <a:p>
                      <a:endParaRPr lang="pt-PT" dirty="0"/>
                    </a:p>
                  </a:txBody>
                  <a:tcPr/>
                </a:tc>
              </a:tr>
              <a:tr h="336319">
                <a:tc rowSpan="4">
                  <a:txBody>
                    <a:bodyPr/>
                    <a:lstStyle/>
                    <a:p>
                      <a:pPr algn="ctr"/>
                      <a:endParaRPr lang="pt-PT" sz="1800" b="1" dirty="0" smtClean="0"/>
                    </a:p>
                    <a:p>
                      <a:pPr algn="ctr"/>
                      <a:endParaRPr lang="pt-PT" sz="1800" b="1" dirty="0" smtClean="0"/>
                    </a:p>
                    <a:p>
                      <a:pPr algn="ctr"/>
                      <a:r>
                        <a:rPr lang="pt-PT" sz="1800" b="1" dirty="0" smtClean="0"/>
                        <a:t>Transmissão</a:t>
                      </a:r>
                      <a:r>
                        <a:rPr lang="pt-PT" sz="1800" b="1" baseline="0" dirty="0" smtClean="0"/>
                        <a:t> de conteúdos</a:t>
                      </a:r>
                      <a:endParaRPr lang="pt-PT" sz="1800" b="1" dirty="0"/>
                    </a:p>
                  </a:txBody>
                  <a:tcPr/>
                </a:tc>
                <a:tc>
                  <a:txBody>
                    <a:bodyPr/>
                    <a:lstStyle/>
                    <a:p>
                      <a:r>
                        <a:rPr lang="pt-PT" sz="1800" dirty="0" smtClean="0"/>
                        <a:t>Conteúdos escritos</a:t>
                      </a:r>
                      <a:endParaRPr lang="pt-PT" sz="1800" dirty="0"/>
                    </a:p>
                  </a:txBody>
                  <a:tcPr/>
                </a:tc>
              </a:tr>
              <a:tr h="336319">
                <a:tc vMerge="1">
                  <a:txBody>
                    <a:bodyPr/>
                    <a:lstStyle/>
                    <a:p>
                      <a:endParaRPr lang="pt-PT" dirty="0"/>
                    </a:p>
                  </a:txBody>
                  <a:tcPr/>
                </a:tc>
                <a:tc>
                  <a:txBody>
                    <a:bodyPr/>
                    <a:lstStyle/>
                    <a:p>
                      <a:r>
                        <a:rPr lang="pt-PT" sz="1800" dirty="0" smtClean="0"/>
                        <a:t>Conteúdos</a:t>
                      </a:r>
                      <a:r>
                        <a:rPr lang="pt-PT" sz="1800" baseline="0" dirty="0" smtClean="0"/>
                        <a:t> multimédia</a:t>
                      </a:r>
                      <a:endParaRPr lang="pt-PT" sz="1800" dirty="0"/>
                    </a:p>
                  </a:txBody>
                  <a:tcPr/>
                </a:tc>
              </a:tr>
              <a:tr h="336319">
                <a:tc vMerge="1">
                  <a:txBody>
                    <a:bodyPr/>
                    <a:lstStyle/>
                    <a:p>
                      <a:endParaRPr lang="pt-PT"/>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800" dirty="0" smtClean="0"/>
                        <a:t>Livros, artigos</a:t>
                      </a:r>
                    </a:p>
                  </a:txBody>
                  <a:tcPr/>
                </a:tc>
              </a:tr>
              <a:tr h="336319">
                <a:tc vMerge="1">
                  <a:txBody>
                    <a:bodyPr/>
                    <a:lstStyle/>
                    <a:p>
                      <a:endParaRPr lang="pt-PT" dirty="0"/>
                    </a:p>
                  </a:txBody>
                  <a:tcPr/>
                </a:tc>
                <a:tc>
                  <a:txBody>
                    <a:bodyPr/>
                    <a:lstStyle/>
                    <a:p>
                      <a:r>
                        <a:rPr lang="pt-PT" sz="1800" dirty="0" smtClean="0"/>
                        <a:t>Sessões presenciais</a:t>
                      </a:r>
                      <a:endParaRPr lang="pt-PT" sz="1800" dirty="0"/>
                    </a:p>
                  </a:txBody>
                  <a:tcPr/>
                </a:tc>
              </a:tr>
              <a:tr h="336319">
                <a:tc rowSpan="3">
                  <a:txBody>
                    <a:bodyPr/>
                    <a:lstStyle/>
                    <a:p>
                      <a:pPr algn="ctr"/>
                      <a:endParaRPr lang="pt-PT" sz="1800" b="1" dirty="0" smtClean="0"/>
                    </a:p>
                    <a:p>
                      <a:pPr algn="ctr"/>
                      <a:r>
                        <a:rPr lang="pt-PT" sz="1800" b="1" dirty="0" smtClean="0"/>
                        <a:t>Aplicação de </a:t>
                      </a:r>
                    </a:p>
                    <a:p>
                      <a:pPr algn="ctr"/>
                      <a:r>
                        <a:rPr lang="pt-PT" sz="1800" b="1" dirty="0" smtClean="0"/>
                        <a:t>conceitos</a:t>
                      </a:r>
                      <a:endParaRPr lang="pt-PT" sz="1800" b="1" dirty="0"/>
                    </a:p>
                  </a:txBody>
                  <a:tcPr>
                    <a:solidFill>
                      <a:schemeClr val="accent1">
                        <a:lumMod val="20000"/>
                        <a:lumOff val="80000"/>
                      </a:schemeClr>
                    </a:solidFill>
                  </a:tcPr>
                </a:tc>
                <a:tc>
                  <a:txBody>
                    <a:bodyPr/>
                    <a:lstStyle/>
                    <a:p>
                      <a:r>
                        <a:rPr lang="pt-PT" sz="1800" dirty="0" smtClean="0"/>
                        <a:t>Trabalho </a:t>
                      </a:r>
                      <a:r>
                        <a:rPr lang="pt-PT" sz="1800" b="1" dirty="0" smtClean="0"/>
                        <a:t>autónomo</a:t>
                      </a:r>
                      <a:endParaRPr lang="pt-PT" sz="1800" b="1" dirty="0"/>
                    </a:p>
                  </a:txBody>
                  <a:tcPr/>
                </a:tc>
              </a:tr>
              <a:tr h="336319">
                <a:tc vMerge="1">
                  <a:txBody>
                    <a:bodyPr/>
                    <a:lstStyle/>
                    <a:p>
                      <a:endParaRPr lang="pt-PT" dirty="0"/>
                    </a:p>
                  </a:txBody>
                  <a:tcPr/>
                </a:tc>
                <a:tc>
                  <a:txBody>
                    <a:bodyPr/>
                    <a:lstStyle/>
                    <a:p>
                      <a:r>
                        <a:rPr lang="pt-PT" sz="1800" dirty="0" smtClean="0"/>
                        <a:t>Trabalho </a:t>
                      </a:r>
                      <a:r>
                        <a:rPr lang="pt-PT" sz="1800" b="1" dirty="0" smtClean="0"/>
                        <a:t>cooperativo</a:t>
                      </a:r>
                      <a:endParaRPr lang="pt-PT" sz="1800" b="1" dirty="0"/>
                    </a:p>
                  </a:txBody>
                  <a:tcPr/>
                </a:tc>
              </a:tr>
              <a:tr h="336319">
                <a:tc vMerge="1">
                  <a:txBody>
                    <a:bodyPr/>
                    <a:lstStyle/>
                    <a:p>
                      <a:pPr algn="ctr"/>
                      <a:endParaRPr lang="pt-PT" sz="2000" dirty="0"/>
                    </a:p>
                  </a:txBody>
                  <a:tcPr/>
                </a:tc>
                <a:tc>
                  <a:txBody>
                    <a:bodyPr/>
                    <a:lstStyle/>
                    <a:p>
                      <a:r>
                        <a:rPr lang="pt-PT" sz="1800" dirty="0" smtClean="0"/>
                        <a:t>Sessões presenciais</a:t>
                      </a:r>
                      <a:endParaRPr lang="pt-PT" sz="1800" dirty="0"/>
                    </a:p>
                  </a:txBody>
                  <a:tcPr/>
                </a:tc>
              </a:tr>
              <a:tr h="336319">
                <a:tc rowSpan="2">
                  <a:txBody>
                    <a:bodyPr/>
                    <a:lstStyle/>
                    <a:p>
                      <a:pPr algn="ctr"/>
                      <a:r>
                        <a:rPr lang="pt-PT" sz="1800" b="1" dirty="0" smtClean="0"/>
                        <a:t>Trabalho de</a:t>
                      </a:r>
                    </a:p>
                    <a:p>
                      <a:pPr algn="ctr"/>
                      <a:r>
                        <a:rPr lang="pt-PT" sz="1800" b="1" dirty="0" smtClean="0"/>
                        <a:t>grupo</a:t>
                      </a:r>
                      <a:endParaRPr lang="pt-PT" sz="1800" b="1" dirty="0"/>
                    </a:p>
                  </a:txBody>
                  <a:tcPr/>
                </a:tc>
                <a:tc>
                  <a:txBody>
                    <a:bodyPr/>
                    <a:lstStyle/>
                    <a:p>
                      <a:r>
                        <a:rPr lang="pt-PT" sz="1800" dirty="0" smtClean="0"/>
                        <a:t>Trabalho </a:t>
                      </a:r>
                      <a:r>
                        <a:rPr lang="pt-PT" sz="1800" b="1" dirty="0" smtClean="0"/>
                        <a:t>cooperativo</a:t>
                      </a:r>
                      <a:endParaRPr lang="pt-PT" sz="1800" b="1" dirty="0"/>
                    </a:p>
                  </a:txBody>
                  <a:tcPr/>
                </a:tc>
              </a:tr>
              <a:tr h="396367">
                <a:tc vMerge="1">
                  <a:txBody>
                    <a:bodyPr/>
                    <a:lstStyle/>
                    <a:p>
                      <a:endParaRPr lang="pt-PT" dirty="0"/>
                    </a:p>
                  </a:txBody>
                  <a:tcPr/>
                </a:tc>
                <a:tc>
                  <a:txBody>
                    <a:bodyPr/>
                    <a:lstStyle/>
                    <a:p>
                      <a:r>
                        <a:rPr lang="pt-PT" sz="1800" dirty="0" smtClean="0"/>
                        <a:t>Sessões presenciais</a:t>
                      </a:r>
                      <a:endParaRPr lang="pt-PT" sz="1800" dirty="0"/>
                    </a:p>
                  </a:txBody>
                  <a:tcPr/>
                </a:tc>
              </a:tr>
              <a:tr h="336319">
                <a:tc rowSpan="6">
                  <a:txBody>
                    <a:bodyPr/>
                    <a:lstStyle/>
                    <a:p>
                      <a:pPr algn="ctr"/>
                      <a:endParaRPr lang="pt-PT" sz="1800" b="1" dirty="0" smtClean="0"/>
                    </a:p>
                    <a:p>
                      <a:pPr algn="ctr"/>
                      <a:endParaRPr lang="pt-PT" sz="1800" b="1" dirty="0" smtClean="0"/>
                    </a:p>
                    <a:p>
                      <a:pPr algn="ctr"/>
                      <a:endParaRPr lang="pt-PT" sz="1800" b="1" dirty="0" smtClean="0"/>
                    </a:p>
                    <a:p>
                      <a:pPr algn="ctr"/>
                      <a:r>
                        <a:rPr lang="pt-PT" sz="1800" b="1" dirty="0" smtClean="0"/>
                        <a:t>Avaliação</a:t>
                      </a:r>
                      <a:endParaRPr lang="pt-PT" sz="1800" b="1" dirty="0"/>
                    </a:p>
                  </a:txBody>
                  <a:tcPr>
                    <a:solidFill>
                      <a:schemeClr val="tx2">
                        <a:lumMod val="20000"/>
                        <a:lumOff val="80000"/>
                      </a:schemeClr>
                    </a:solidFill>
                  </a:tcPr>
                </a:tc>
                <a:tc>
                  <a:txBody>
                    <a:bodyPr/>
                    <a:lstStyle/>
                    <a:p>
                      <a:r>
                        <a:rPr lang="pt-PT" sz="1800" dirty="0" smtClean="0"/>
                        <a:t>Testes objectivos</a:t>
                      </a:r>
                      <a:endParaRPr lang="pt-PT" sz="1800" dirty="0"/>
                    </a:p>
                  </a:txBody>
                  <a:tcPr/>
                </a:tc>
              </a:tr>
              <a:tr h="336319">
                <a:tc vMerge="1">
                  <a:txBody>
                    <a:bodyPr/>
                    <a:lstStyle/>
                    <a:p>
                      <a:endParaRPr lang="pt-PT" dirty="0"/>
                    </a:p>
                  </a:txBody>
                  <a:tcPr/>
                </a:tc>
                <a:tc>
                  <a:txBody>
                    <a:bodyPr/>
                    <a:lstStyle/>
                    <a:p>
                      <a:r>
                        <a:rPr lang="pt-PT" sz="1800" dirty="0" smtClean="0"/>
                        <a:t>simulações</a:t>
                      </a:r>
                      <a:endParaRPr lang="pt-PT" sz="1800" dirty="0"/>
                    </a:p>
                  </a:txBody>
                  <a:tcPr/>
                </a:tc>
              </a:tr>
              <a:tr h="336319">
                <a:tc vMerge="1">
                  <a:txBody>
                    <a:bodyPr/>
                    <a:lstStyle/>
                    <a:p>
                      <a:endParaRPr lang="pt-PT" dirty="0"/>
                    </a:p>
                  </a:txBody>
                  <a:tcPr/>
                </a:tc>
                <a:tc>
                  <a:txBody>
                    <a:bodyPr/>
                    <a:lstStyle/>
                    <a:p>
                      <a:r>
                        <a:rPr lang="pt-PT" sz="1800" dirty="0" smtClean="0"/>
                        <a:t>Trabalhos</a:t>
                      </a:r>
                      <a:r>
                        <a:rPr lang="pt-PT" sz="1800" baseline="0" dirty="0" smtClean="0"/>
                        <a:t> escritos</a:t>
                      </a:r>
                      <a:endParaRPr lang="pt-PT" sz="1800" dirty="0"/>
                    </a:p>
                  </a:txBody>
                  <a:tcPr/>
                </a:tc>
              </a:tr>
              <a:tr h="336319">
                <a:tc vMerge="1">
                  <a:txBody>
                    <a:bodyPr/>
                    <a:lstStyle/>
                    <a:p>
                      <a:pPr algn="ctr"/>
                      <a:endParaRPr lang="pt-PT" sz="2000" dirty="0"/>
                    </a:p>
                  </a:txBody>
                  <a:tcPr/>
                </a:tc>
                <a:tc>
                  <a:txBody>
                    <a:bodyPr/>
                    <a:lstStyle/>
                    <a:p>
                      <a:r>
                        <a:rPr lang="pt-PT" sz="1800" b="1" dirty="0" smtClean="0"/>
                        <a:t>Projectos</a:t>
                      </a:r>
                      <a:endParaRPr lang="pt-PT" sz="1800" b="1" dirty="0"/>
                    </a:p>
                  </a:txBody>
                  <a:tcPr/>
                </a:tc>
              </a:tr>
              <a:tr h="336319">
                <a:tc vMerge="1">
                  <a:txBody>
                    <a:bodyPr/>
                    <a:lstStyle/>
                    <a:p>
                      <a:pPr algn="ctr"/>
                      <a:endParaRPr lang="pt-PT" sz="2000" dirty="0"/>
                    </a:p>
                  </a:txBody>
                  <a:tcPr/>
                </a:tc>
                <a:tc>
                  <a:txBody>
                    <a:bodyPr/>
                    <a:lstStyle/>
                    <a:p>
                      <a:r>
                        <a:rPr lang="pt-PT" sz="1800" b="1" dirty="0" smtClean="0"/>
                        <a:t>Portefólios</a:t>
                      </a:r>
                      <a:endParaRPr lang="pt-PT" sz="1800" b="1" dirty="0"/>
                    </a:p>
                  </a:txBody>
                  <a:tcPr/>
                </a:tc>
              </a:tr>
              <a:tr h="336319">
                <a:tc vMerge="1">
                  <a:txBody>
                    <a:bodyPr/>
                    <a:lstStyle/>
                    <a:p>
                      <a:pPr algn="ctr"/>
                      <a:endParaRPr lang="pt-PT" sz="2000" dirty="0"/>
                    </a:p>
                  </a:txBody>
                  <a:tcPr/>
                </a:tc>
                <a:tc>
                  <a:txBody>
                    <a:bodyPr/>
                    <a:lstStyle/>
                    <a:p>
                      <a:r>
                        <a:rPr lang="pt-PT" sz="1800" b="1" dirty="0" smtClean="0"/>
                        <a:t>Apresentações</a:t>
                      </a:r>
                      <a:endParaRPr lang="pt-PT" sz="1800" b="1" dirty="0"/>
                    </a:p>
                  </a:txBody>
                  <a:tcPr/>
                </a:tc>
              </a:tr>
            </a:tbl>
          </a:graphicData>
        </a:graphic>
      </p:graphicFrame>
      <p:sp>
        <p:nvSpPr>
          <p:cNvPr id="5" name="CaixaDeTexto 4"/>
          <p:cNvSpPr txBox="1"/>
          <p:nvPr/>
        </p:nvSpPr>
        <p:spPr>
          <a:xfrm>
            <a:off x="323528" y="6057781"/>
            <a:ext cx="8496944" cy="800219"/>
          </a:xfrm>
          <a:prstGeom prst="rect">
            <a:avLst/>
          </a:prstGeom>
          <a:noFill/>
        </p:spPr>
        <p:txBody>
          <a:bodyPr wrap="square" rtlCol="0">
            <a:spAutoFit/>
          </a:bodyPr>
          <a:lstStyle/>
          <a:p>
            <a:r>
              <a:rPr lang="pt-PT" sz="1400" dirty="0" smtClean="0"/>
              <a:t>Fonte: Figueiredo, A. D. (2009). Estratégias e modelos para a educação online, p. 40. </a:t>
            </a:r>
            <a:r>
              <a:rPr lang="pt-PT" sz="1400" dirty="0" err="1" smtClean="0"/>
              <a:t>In</a:t>
            </a:r>
            <a:r>
              <a:rPr lang="pt-PT" sz="1400" dirty="0" smtClean="0"/>
              <a:t> G. L. Miranda (</a:t>
            </a:r>
            <a:r>
              <a:rPr lang="pt-PT" sz="1400" dirty="0" err="1" smtClean="0"/>
              <a:t>org</a:t>
            </a:r>
            <a:r>
              <a:rPr lang="pt-PT" sz="1400" dirty="0" smtClean="0"/>
              <a:t>.). ensino online e aprendizagem multimédia (pp. 33-55). Lisboa. Relógio </a:t>
            </a:r>
            <a:r>
              <a:rPr lang="pt-PT" sz="1400" dirty="0" err="1" smtClean="0"/>
              <a:t>d’Água</a:t>
            </a:r>
            <a:r>
              <a:rPr lang="pt-PT" sz="1400" dirty="0" smtClean="0"/>
              <a:t> Editores.</a:t>
            </a:r>
          </a:p>
          <a:p>
            <a:endParaRPr lang="pt-PT"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2"/>
          </p:nvPr>
        </p:nvSpPr>
        <p:spPr/>
        <p:txBody>
          <a:bodyPr/>
          <a:lstStyle/>
          <a:p>
            <a:fld id="{C094B130-4372-493B-8D67-D49DC6DDAEE8}" type="slidenum">
              <a:rPr lang="pt-PT" smtClean="0"/>
              <a:pPr/>
              <a:t>38</a:t>
            </a:fld>
            <a:endParaRPr lang="pt-PT" dirty="0"/>
          </a:p>
        </p:txBody>
      </p:sp>
      <p:sp>
        <p:nvSpPr>
          <p:cNvPr id="3" name="CaixaDeTexto 2"/>
          <p:cNvSpPr txBox="1"/>
          <p:nvPr/>
        </p:nvSpPr>
        <p:spPr>
          <a:xfrm>
            <a:off x="755576" y="188640"/>
            <a:ext cx="7929618"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PT" sz="3600" dirty="0" smtClean="0"/>
              <a:t>PLANEAR UMA ACTIVIDADE PEDAGÓGICA </a:t>
            </a:r>
            <a:r>
              <a:rPr lang="pt-PT" sz="3600" i="1" dirty="0" smtClean="0"/>
              <a:t>ONLINE</a:t>
            </a:r>
            <a:endParaRPr lang="pt-PT" sz="3600" i="1" dirty="0"/>
          </a:p>
        </p:txBody>
      </p:sp>
      <p:sp>
        <p:nvSpPr>
          <p:cNvPr id="4" name="Chamada com seta para baixo 3"/>
          <p:cNvSpPr/>
          <p:nvPr/>
        </p:nvSpPr>
        <p:spPr>
          <a:xfrm>
            <a:off x="4067944" y="2132856"/>
            <a:ext cx="3672408" cy="936104"/>
          </a:xfrm>
          <a:prstGeom prst="downArrow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solidFill>
                  <a:schemeClr val="tx1"/>
                </a:solidFill>
              </a:rPr>
              <a:t>FORMULAÇÃO DE OBJECTIVOS</a:t>
            </a:r>
            <a:endParaRPr lang="pt-PT" dirty="0">
              <a:solidFill>
                <a:schemeClr val="tx1"/>
              </a:solidFill>
            </a:endParaRPr>
          </a:p>
        </p:txBody>
      </p:sp>
      <p:sp>
        <p:nvSpPr>
          <p:cNvPr id="5" name="Chamada com seta para baixo 4"/>
          <p:cNvSpPr/>
          <p:nvPr/>
        </p:nvSpPr>
        <p:spPr>
          <a:xfrm>
            <a:off x="4067944" y="3284984"/>
            <a:ext cx="3672408" cy="936104"/>
          </a:xfrm>
          <a:prstGeom prst="downArrow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solidFill>
                  <a:schemeClr val="tx1"/>
                </a:solidFill>
              </a:rPr>
              <a:t>DEFINIÇÃO DA ABORDAGEM INSTRUTIVA</a:t>
            </a:r>
            <a:endParaRPr lang="pt-PT" dirty="0">
              <a:solidFill>
                <a:schemeClr val="tx1"/>
              </a:solidFill>
            </a:endParaRPr>
          </a:p>
        </p:txBody>
      </p:sp>
      <p:sp>
        <p:nvSpPr>
          <p:cNvPr id="7" name="Rectângulo 6"/>
          <p:cNvSpPr/>
          <p:nvPr/>
        </p:nvSpPr>
        <p:spPr>
          <a:xfrm>
            <a:off x="4067944" y="4509120"/>
            <a:ext cx="3600400" cy="93610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solidFill>
                  <a:schemeClr val="tx1"/>
                </a:solidFill>
              </a:rPr>
              <a:t>DESENHO DE ESTRATÉGIAS DIDÁCTICAS (Interacção, síncrona ou assíncrona, …)</a:t>
            </a:r>
          </a:p>
        </p:txBody>
      </p:sp>
      <p:sp>
        <p:nvSpPr>
          <p:cNvPr id="8" name="Chamada com seta para a direita 7"/>
          <p:cNvSpPr/>
          <p:nvPr/>
        </p:nvSpPr>
        <p:spPr>
          <a:xfrm>
            <a:off x="539552" y="2060848"/>
            <a:ext cx="3168352" cy="3384376"/>
          </a:xfrm>
          <a:prstGeom prst="rightArrow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solidFill>
              </a:rPr>
              <a:t>CONCEPÇÃO DA ACTIVIDADE</a:t>
            </a:r>
          </a:p>
          <a:p>
            <a:pPr algn="ctr"/>
            <a:endParaRPr lang="pt-PT" b="1" dirty="0" smtClean="0">
              <a:solidFill>
                <a:schemeClr val="tx1"/>
              </a:solidFill>
            </a:endParaRPr>
          </a:p>
          <a:p>
            <a:pPr algn="ctr"/>
            <a:r>
              <a:rPr lang="pt-PT" b="1" dirty="0" smtClean="0">
                <a:solidFill>
                  <a:schemeClr val="tx1"/>
                </a:solidFill>
              </a:rPr>
              <a:t>Professor</a:t>
            </a:r>
            <a:endParaRPr lang="pt-PT" b="1" dirty="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2"/>
          </p:nvPr>
        </p:nvSpPr>
        <p:spPr/>
        <p:txBody>
          <a:bodyPr/>
          <a:lstStyle/>
          <a:p>
            <a:fld id="{C094B130-4372-493B-8D67-D49DC6DDAEE8}" type="slidenum">
              <a:rPr lang="pt-PT" smtClean="0"/>
              <a:pPr/>
              <a:t>39</a:t>
            </a:fld>
            <a:endParaRPr lang="pt-PT" dirty="0"/>
          </a:p>
        </p:txBody>
      </p:sp>
      <p:sp>
        <p:nvSpPr>
          <p:cNvPr id="3" name="CaixaDeTexto 2"/>
          <p:cNvSpPr txBox="1"/>
          <p:nvPr/>
        </p:nvSpPr>
        <p:spPr>
          <a:xfrm>
            <a:off x="755576" y="116632"/>
            <a:ext cx="7929618"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PT" sz="2800" dirty="0" smtClean="0"/>
              <a:t>PLANEAR UMA ACTIVIDADE PEDAGÓGICA </a:t>
            </a:r>
            <a:r>
              <a:rPr lang="pt-PT" sz="2800" i="1" dirty="0" smtClean="0"/>
              <a:t>ONLINE</a:t>
            </a:r>
            <a:endParaRPr lang="pt-PT" sz="2800" i="1" dirty="0"/>
          </a:p>
        </p:txBody>
      </p:sp>
      <p:sp>
        <p:nvSpPr>
          <p:cNvPr id="4" name="Chamada com seta para baixo 3"/>
          <p:cNvSpPr/>
          <p:nvPr/>
        </p:nvSpPr>
        <p:spPr>
          <a:xfrm>
            <a:off x="4572000" y="1196752"/>
            <a:ext cx="4248472" cy="1296144"/>
          </a:xfrm>
          <a:prstGeom prst="downArrow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solidFill>
                  <a:schemeClr val="tx1"/>
                </a:solidFill>
              </a:rPr>
              <a:t>OBJECTIVOS – em função das realizações esperadas e não dos conteúdos</a:t>
            </a:r>
            <a:endParaRPr lang="pt-PT" dirty="0">
              <a:solidFill>
                <a:schemeClr val="tx1"/>
              </a:solidFill>
            </a:endParaRPr>
          </a:p>
        </p:txBody>
      </p:sp>
      <p:sp>
        <p:nvSpPr>
          <p:cNvPr id="5" name="Chamada com seta para baixo 4"/>
          <p:cNvSpPr/>
          <p:nvPr/>
        </p:nvSpPr>
        <p:spPr>
          <a:xfrm>
            <a:off x="4572000" y="2636912"/>
            <a:ext cx="4320480" cy="1584176"/>
          </a:xfrm>
          <a:prstGeom prst="downArrow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solidFill>
                  <a:schemeClr val="tx1"/>
                </a:solidFill>
              </a:rPr>
              <a:t>DISPONIBILIZAÇÃO DE TODOS OS RECURSOS  (Incluindo exemplos de trabalhos realizados por outros alunos)</a:t>
            </a:r>
            <a:endParaRPr lang="pt-PT" dirty="0">
              <a:solidFill>
                <a:schemeClr val="tx1"/>
              </a:solidFill>
            </a:endParaRPr>
          </a:p>
        </p:txBody>
      </p:sp>
      <p:sp>
        <p:nvSpPr>
          <p:cNvPr id="7" name="Rectângulo 6"/>
          <p:cNvSpPr/>
          <p:nvPr/>
        </p:nvSpPr>
        <p:spPr>
          <a:xfrm>
            <a:off x="4572000" y="5661248"/>
            <a:ext cx="4320480" cy="79208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solidFill>
                  <a:schemeClr val="tx1"/>
                </a:solidFill>
              </a:rPr>
              <a:t>PLANO DE AVALIAÇÃO</a:t>
            </a:r>
          </a:p>
        </p:txBody>
      </p:sp>
      <p:sp>
        <p:nvSpPr>
          <p:cNvPr id="8" name="Chamada com seta para a direita 7"/>
          <p:cNvSpPr/>
          <p:nvPr/>
        </p:nvSpPr>
        <p:spPr>
          <a:xfrm>
            <a:off x="755576" y="1772816"/>
            <a:ext cx="3672408" cy="3384376"/>
          </a:xfrm>
          <a:prstGeom prst="rightArrow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solidFill>
              </a:rPr>
              <a:t>OPERACIONALIZAÇÃO DA ACTIVIDADE</a:t>
            </a:r>
          </a:p>
          <a:p>
            <a:pPr algn="ctr"/>
            <a:endParaRPr lang="pt-PT" b="1" dirty="0" smtClean="0">
              <a:solidFill>
                <a:schemeClr val="tx1"/>
              </a:solidFill>
            </a:endParaRPr>
          </a:p>
          <a:p>
            <a:pPr algn="ctr"/>
            <a:r>
              <a:rPr lang="pt-PT" b="1" dirty="0" smtClean="0">
                <a:solidFill>
                  <a:schemeClr val="tx1"/>
                </a:solidFill>
              </a:rPr>
              <a:t>Aluno</a:t>
            </a:r>
            <a:endParaRPr lang="pt-PT" b="1" dirty="0">
              <a:solidFill>
                <a:schemeClr val="tx1"/>
              </a:solidFill>
            </a:endParaRPr>
          </a:p>
        </p:txBody>
      </p:sp>
      <p:sp>
        <p:nvSpPr>
          <p:cNvPr id="10" name="Chamada com seta para baixo 9"/>
          <p:cNvSpPr/>
          <p:nvPr/>
        </p:nvSpPr>
        <p:spPr>
          <a:xfrm>
            <a:off x="4572000" y="4365104"/>
            <a:ext cx="4320480" cy="1152128"/>
          </a:xfrm>
          <a:prstGeom prst="downArrow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solidFill>
                  <a:schemeClr val="tx1"/>
                </a:solidFill>
              </a:rPr>
              <a:t>TAREFAS A REALIZAR E CALENDARIZAÇÃO</a:t>
            </a:r>
            <a:endParaRPr lang="pt-PT"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691680" y="2204864"/>
            <a:ext cx="6336704" cy="913874"/>
          </a:xfrm>
          <a:prstGeom prst="rect">
            <a:avLst/>
          </a:prstGeom>
        </p:spPr>
        <p:style>
          <a:lnRef idx="2">
            <a:schemeClr val="accent2"/>
          </a:lnRef>
          <a:fillRef idx="1">
            <a:schemeClr val="lt1"/>
          </a:fillRef>
          <a:effectRef idx="0">
            <a:schemeClr val="accent2"/>
          </a:effectRef>
          <a:fontRef idx="minor">
            <a:schemeClr val="dk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PT" sz="4400" b="0" i="0" u="none" strike="noStrike" kern="1200" cap="none" spc="0" normalizeH="0" baseline="0" noProof="0" dirty="0" smtClean="0">
                <a:ln>
                  <a:noFill/>
                </a:ln>
                <a:solidFill>
                  <a:schemeClr val="dk1"/>
                </a:solidFill>
                <a:effectLst/>
                <a:uLnTx/>
                <a:uFillTx/>
                <a:latin typeface="+mn-lt"/>
                <a:ea typeface="+mn-ea"/>
                <a:cs typeface="+mn-cs"/>
              </a:rPr>
              <a:t>ENSINO PRESENCIAL</a:t>
            </a:r>
            <a:endParaRPr kumimoji="0" lang="pt-PT" sz="44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99" name="Group 27"/>
          <p:cNvGrpSpPr>
            <a:grpSpLocks/>
          </p:cNvGrpSpPr>
          <p:nvPr/>
        </p:nvGrpSpPr>
        <p:grpSpPr bwMode="auto">
          <a:xfrm>
            <a:off x="3467635" y="2326395"/>
            <a:ext cx="4139318" cy="2318137"/>
            <a:chOff x="5128" y="4335"/>
            <a:chExt cx="4052" cy="1912"/>
          </a:xfrm>
        </p:grpSpPr>
        <p:sp>
          <p:nvSpPr>
            <p:cNvPr id="3100" name="Text Box 28"/>
            <p:cNvSpPr txBox="1">
              <a:spLocks noChangeArrowheads="1"/>
            </p:cNvSpPr>
            <p:nvPr/>
          </p:nvSpPr>
          <p:spPr bwMode="auto">
            <a:xfrm>
              <a:off x="6209" y="4335"/>
              <a:ext cx="1124" cy="4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b="0" i="0" u="none" strike="noStrike" cap="none" normalizeH="0" baseline="0" dirty="0" smtClean="0">
                  <a:ln>
                    <a:noFill/>
                  </a:ln>
                  <a:solidFill>
                    <a:schemeClr val="tx1"/>
                  </a:solidFill>
                  <a:effectLst/>
                  <a:latin typeface="Calibri" pitchFamily="34" charset="0"/>
                  <a:cs typeface="Arial" pitchFamily="34" charset="0"/>
                </a:rPr>
                <a:t>online</a:t>
              </a:r>
              <a:endParaRPr kumimoji="0" lang="pt-PT" b="0" i="0" u="none" strike="noStrike" cap="none" normalizeH="0" baseline="0" dirty="0" smtClean="0">
                <a:ln>
                  <a:noFill/>
                </a:ln>
                <a:solidFill>
                  <a:schemeClr val="tx1"/>
                </a:solidFill>
                <a:effectLst/>
                <a:latin typeface="Arial" pitchFamily="34" charset="0"/>
                <a:cs typeface="Arial" pitchFamily="34" charset="0"/>
              </a:endParaRPr>
            </a:p>
          </p:txBody>
        </p:sp>
        <p:sp>
          <p:nvSpPr>
            <p:cNvPr id="3101" name="Text Box 29"/>
            <p:cNvSpPr txBox="1">
              <a:spLocks noChangeArrowheads="1"/>
            </p:cNvSpPr>
            <p:nvPr/>
          </p:nvSpPr>
          <p:spPr bwMode="auto">
            <a:xfrm>
              <a:off x="7845" y="5438"/>
              <a:ext cx="1335" cy="4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b="0" i="0" u="none" strike="noStrike" cap="none" normalizeH="0" baseline="0" dirty="0" smtClean="0">
                  <a:ln>
                    <a:noFill/>
                  </a:ln>
                  <a:solidFill>
                    <a:schemeClr val="tx1"/>
                  </a:solidFill>
                  <a:effectLst/>
                  <a:latin typeface="Calibri" pitchFamily="34" charset="0"/>
                  <a:cs typeface="Arial" pitchFamily="34" charset="0"/>
                </a:rPr>
                <a:t>e-learning</a:t>
              </a:r>
              <a:endParaRPr kumimoji="0" lang="pt-PT" b="0" i="0" u="none" strike="noStrike" cap="none" normalizeH="0" baseline="0" dirty="0" smtClean="0">
                <a:ln>
                  <a:noFill/>
                </a:ln>
                <a:solidFill>
                  <a:schemeClr val="tx1"/>
                </a:solidFill>
                <a:effectLst/>
                <a:latin typeface="Arial" pitchFamily="34" charset="0"/>
                <a:cs typeface="Arial" pitchFamily="34" charset="0"/>
              </a:endParaRPr>
            </a:p>
          </p:txBody>
        </p:sp>
        <p:sp>
          <p:nvSpPr>
            <p:cNvPr id="3102" name="Text Box 30"/>
            <p:cNvSpPr txBox="1">
              <a:spLocks noChangeArrowheads="1"/>
            </p:cNvSpPr>
            <p:nvPr/>
          </p:nvSpPr>
          <p:spPr bwMode="auto">
            <a:xfrm>
              <a:off x="5128" y="5790"/>
              <a:ext cx="1335" cy="4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b="0" i="0" u="none" strike="noStrike" cap="none" normalizeH="0" baseline="0" dirty="0" smtClean="0">
                  <a:ln>
                    <a:noFill/>
                  </a:ln>
                  <a:solidFill>
                    <a:schemeClr val="tx1"/>
                  </a:solidFill>
                  <a:effectLst/>
                  <a:latin typeface="Calibri" pitchFamily="34" charset="0"/>
                  <a:cs typeface="Arial" pitchFamily="34" charset="0"/>
                </a:rPr>
                <a:t>b-learning</a:t>
              </a:r>
              <a:endParaRPr kumimoji="0" lang="pt-PT"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3103" name="Group 31"/>
          <p:cNvGrpSpPr>
            <a:grpSpLocks/>
          </p:cNvGrpSpPr>
          <p:nvPr/>
        </p:nvGrpSpPr>
        <p:grpSpPr bwMode="auto">
          <a:xfrm>
            <a:off x="500034" y="1071546"/>
            <a:ext cx="8286808" cy="5340687"/>
            <a:chOff x="2223" y="3300"/>
            <a:chExt cx="8112" cy="4405"/>
          </a:xfrm>
        </p:grpSpPr>
        <p:grpSp>
          <p:nvGrpSpPr>
            <p:cNvPr id="3104" name="Group 32"/>
            <p:cNvGrpSpPr>
              <a:grpSpLocks/>
            </p:cNvGrpSpPr>
            <p:nvPr/>
          </p:nvGrpSpPr>
          <p:grpSpPr bwMode="auto">
            <a:xfrm>
              <a:off x="2925" y="3300"/>
              <a:ext cx="7410" cy="3855"/>
              <a:chOff x="2925" y="3300"/>
              <a:chExt cx="7410" cy="3855"/>
            </a:xfrm>
          </p:grpSpPr>
          <p:cxnSp>
            <p:nvCxnSpPr>
              <p:cNvPr id="3105" name="AutoShape 33"/>
              <p:cNvCxnSpPr>
                <a:cxnSpLocks noChangeShapeType="1"/>
              </p:cNvCxnSpPr>
              <p:nvPr/>
            </p:nvCxnSpPr>
            <p:spPr bwMode="auto">
              <a:xfrm flipV="1">
                <a:off x="2925" y="3300"/>
                <a:ext cx="1" cy="3855"/>
              </a:xfrm>
              <a:prstGeom prst="straightConnector1">
                <a:avLst/>
              </a:prstGeom>
              <a:noFill/>
              <a:ln w="9525">
                <a:solidFill>
                  <a:srgbClr val="000000"/>
                </a:solidFill>
                <a:round/>
                <a:headEnd/>
                <a:tailEnd type="triangle" w="med" len="med"/>
              </a:ln>
            </p:spPr>
          </p:cxnSp>
          <p:cxnSp>
            <p:nvCxnSpPr>
              <p:cNvPr id="3106" name="AutoShape 34"/>
              <p:cNvCxnSpPr>
                <a:cxnSpLocks noChangeShapeType="1"/>
              </p:cNvCxnSpPr>
              <p:nvPr/>
            </p:nvCxnSpPr>
            <p:spPr bwMode="auto">
              <a:xfrm>
                <a:off x="4740" y="7155"/>
                <a:ext cx="5595" cy="0"/>
              </a:xfrm>
              <a:prstGeom prst="straightConnector1">
                <a:avLst/>
              </a:prstGeom>
              <a:noFill/>
              <a:ln w="9525">
                <a:solidFill>
                  <a:srgbClr val="000000"/>
                </a:solidFill>
                <a:round/>
                <a:headEnd/>
                <a:tailEnd type="triangle" w="med" len="med"/>
              </a:ln>
            </p:spPr>
          </p:cxnSp>
          <p:sp>
            <p:nvSpPr>
              <p:cNvPr id="3107" name="Rectangle 35"/>
              <p:cNvSpPr>
                <a:spLocks noChangeArrowheads="1"/>
              </p:cNvSpPr>
              <p:nvPr/>
            </p:nvSpPr>
            <p:spPr bwMode="auto">
              <a:xfrm>
                <a:off x="2925" y="5895"/>
                <a:ext cx="1980" cy="1260"/>
              </a:xfrm>
              <a:prstGeom prst="rect">
                <a:avLst/>
              </a:prstGeom>
              <a:solidFill>
                <a:schemeClr val="bg1">
                  <a:lumMod val="6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t-PT"/>
              </a:p>
            </p:txBody>
          </p:sp>
          <p:cxnSp>
            <p:nvCxnSpPr>
              <p:cNvPr id="3108" name="AutoShape 36"/>
              <p:cNvCxnSpPr>
                <a:cxnSpLocks noChangeShapeType="1"/>
              </p:cNvCxnSpPr>
              <p:nvPr/>
            </p:nvCxnSpPr>
            <p:spPr bwMode="auto">
              <a:xfrm flipV="1">
                <a:off x="3960" y="5160"/>
                <a:ext cx="1" cy="1995"/>
              </a:xfrm>
              <a:prstGeom prst="straightConnector1">
                <a:avLst/>
              </a:prstGeom>
              <a:noFill/>
              <a:ln w="9525">
                <a:solidFill>
                  <a:srgbClr val="000000"/>
                </a:solidFill>
                <a:round/>
                <a:headEnd/>
                <a:tailEnd/>
              </a:ln>
            </p:spPr>
          </p:cxnSp>
          <p:cxnSp>
            <p:nvCxnSpPr>
              <p:cNvPr id="3109" name="AutoShape 37"/>
              <p:cNvCxnSpPr>
                <a:cxnSpLocks noChangeShapeType="1"/>
              </p:cNvCxnSpPr>
              <p:nvPr/>
            </p:nvCxnSpPr>
            <p:spPr bwMode="auto">
              <a:xfrm>
                <a:off x="3960" y="5160"/>
                <a:ext cx="2790" cy="0"/>
              </a:xfrm>
              <a:prstGeom prst="straightConnector1">
                <a:avLst/>
              </a:prstGeom>
              <a:noFill/>
              <a:ln w="9525">
                <a:solidFill>
                  <a:srgbClr val="000000"/>
                </a:solidFill>
                <a:round/>
                <a:headEnd/>
                <a:tailEnd/>
              </a:ln>
            </p:spPr>
          </p:cxnSp>
          <p:cxnSp>
            <p:nvCxnSpPr>
              <p:cNvPr id="3110" name="AutoShape 38"/>
              <p:cNvCxnSpPr>
                <a:cxnSpLocks noChangeShapeType="1"/>
              </p:cNvCxnSpPr>
              <p:nvPr/>
            </p:nvCxnSpPr>
            <p:spPr bwMode="auto">
              <a:xfrm>
                <a:off x="6750" y="5160"/>
                <a:ext cx="0" cy="1995"/>
              </a:xfrm>
              <a:prstGeom prst="straightConnector1">
                <a:avLst/>
              </a:prstGeom>
              <a:noFill/>
              <a:ln w="9525">
                <a:solidFill>
                  <a:srgbClr val="000000"/>
                </a:solidFill>
                <a:round/>
                <a:headEnd/>
                <a:tailEnd/>
              </a:ln>
            </p:spPr>
          </p:cxnSp>
          <p:cxnSp>
            <p:nvCxnSpPr>
              <p:cNvPr id="3111" name="AutoShape 39"/>
              <p:cNvCxnSpPr>
                <a:cxnSpLocks noChangeShapeType="1"/>
              </p:cNvCxnSpPr>
              <p:nvPr/>
            </p:nvCxnSpPr>
            <p:spPr bwMode="auto">
              <a:xfrm flipH="1" flipV="1">
                <a:off x="4500" y="4230"/>
                <a:ext cx="15" cy="2925"/>
              </a:xfrm>
              <a:prstGeom prst="straightConnector1">
                <a:avLst/>
              </a:prstGeom>
              <a:noFill/>
              <a:ln w="9525">
                <a:solidFill>
                  <a:srgbClr val="000000"/>
                </a:solidFill>
                <a:round/>
                <a:headEnd/>
                <a:tailEnd/>
              </a:ln>
            </p:spPr>
          </p:cxnSp>
          <p:cxnSp>
            <p:nvCxnSpPr>
              <p:cNvPr id="3112" name="AutoShape 40"/>
              <p:cNvCxnSpPr>
                <a:cxnSpLocks noChangeShapeType="1"/>
              </p:cNvCxnSpPr>
              <p:nvPr/>
            </p:nvCxnSpPr>
            <p:spPr bwMode="auto">
              <a:xfrm>
                <a:off x="4515" y="4230"/>
                <a:ext cx="4965" cy="0"/>
              </a:xfrm>
              <a:prstGeom prst="straightConnector1">
                <a:avLst/>
              </a:prstGeom>
              <a:noFill/>
              <a:ln w="9525">
                <a:solidFill>
                  <a:srgbClr val="000000"/>
                </a:solidFill>
                <a:round/>
                <a:headEnd/>
                <a:tailEnd/>
              </a:ln>
            </p:spPr>
          </p:cxnSp>
          <p:cxnSp>
            <p:nvCxnSpPr>
              <p:cNvPr id="3113" name="AutoShape 41"/>
              <p:cNvCxnSpPr>
                <a:cxnSpLocks noChangeShapeType="1"/>
              </p:cNvCxnSpPr>
              <p:nvPr/>
            </p:nvCxnSpPr>
            <p:spPr bwMode="auto">
              <a:xfrm>
                <a:off x="9480" y="4230"/>
                <a:ext cx="0" cy="2925"/>
              </a:xfrm>
              <a:prstGeom prst="straightConnector1">
                <a:avLst/>
              </a:prstGeom>
              <a:noFill/>
              <a:ln w="9525">
                <a:solidFill>
                  <a:srgbClr val="000000"/>
                </a:solidFill>
                <a:round/>
                <a:headEnd/>
                <a:tailEnd/>
              </a:ln>
            </p:spPr>
          </p:cxnSp>
        </p:grpSp>
        <p:sp>
          <p:nvSpPr>
            <p:cNvPr id="3114" name="Text Box 42"/>
            <p:cNvSpPr txBox="1">
              <a:spLocks noChangeArrowheads="1"/>
            </p:cNvSpPr>
            <p:nvPr/>
          </p:nvSpPr>
          <p:spPr bwMode="auto">
            <a:xfrm>
              <a:off x="2223" y="3967"/>
              <a:ext cx="587" cy="2640"/>
            </a:xfrm>
            <a:prstGeom prst="rect">
              <a:avLst/>
            </a:prstGeom>
            <a:noFill/>
            <a:ln w="9525">
              <a:noFill/>
              <a:miter lim="800000"/>
              <a:headEnd/>
              <a:tailEnd/>
            </a:ln>
          </p:spPr>
          <p:txBody>
            <a:bodyPr vert="vert270"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b="0" i="0" u="none" strike="noStrike" cap="none" normalizeH="0" baseline="0" dirty="0" smtClean="0">
                  <a:ln>
                    <a:noFill/>
                  </a:ln>
                  <a:solidFill>
                    <a:schemeClr val="tx1"/>
                  </a:solidFill>
                  <a:effectLst/>
                  <a:latin typeface="Calibri" pitchFamily="34" charset="0"/>
                  <a:cs typeface="Arial" pitchFamily="34" charset="0"/>
                </a:rPr>
                <a:t>Utilização das  tecnologias</a:t>
              </a:r>
              <a:endParaRPr kumimoji="0" lang="pt-PT" b="0" i="0" u="none" strike="noStrike" cap="none" normalizeH="0" baseline="0" dirty="0" smtClean="0">
                <a:ln>
                  <a:noFill/>
                </a:ln>
                <a:solidFill>
                  <a:schemeClr val="tx1"/>
                </a:solidFill>
                <a:effectLst/>
                <a:latin typeface="Arial" pitchFamily="34" charset="0"/>
                <a:cs typeface="Arial" pitchFamily="34" charset="0"/>
              </a:endParaRPr>
            </a:p>
          </p:txBody>
        </p:sp>
        <p:sp>
          <p:nvSpPr>
            <p:cNvPr id="3115" name="Text Box 43"/>
            <p:cNvSpPr txBox="1">
              <a:spLocks noChangeArrowheads="1"/>
            </p:cNvSpPr>
            <p:nvPr/>
          </p:nvSpPr>
          <p:spPr bwMode="auto">
            <a:xfrm>
              <a:off x="5230" y="7248"/>
              <a:ext cx="3870" cy="4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b="0" i="0" u="none" strike="noStrike" cap="none" normalizeH="0" baseline="0" dirty="0" smtClean="0">
                  <a:ln>
                    <a:noFill/>
                  </a:ln>
                  <a:solidFill>
                    <a:schemeClr val="tx1"/>
                  </a:solidFill>
                  <a:effectLst/>
                  <a:latin typeface="Calibri" pitchFamily="34" charset="0"/>
                  <a:cs typeface="Arial" pitchFamily="34" charset="0"/>
                </a:rPr>
                <a:t>Tempo gasto na aprendizagem online</a:t>
              </a:r>
              <a:endParaRPr kumimoji="0" lang="pt-PT"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116" name="Text Box 44"/>
          <p:cNvSpPr txBox="1">
            <a:spLocks noChangeArrowheads="1"/>
          </p:cNvSpPr>
          <p:nvPr/>
        </p:nvSpPr>
        <p:spPr bwMode="auto">
          <a:xfrm>
            <a:off x="1400019" y="4644532"/>
            <a:ext cx="1287152" cy="5540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b="0" i="0" u="none" strike="noStrike" cap="none" normalizeH="0" baseline="0" dirty="0" smtClean="0">
                <a:ln>
                  <a:noFill/>
                </a:ln>
                <a:solidFill>
                  <a:schemeClr val="tx1"/>
                </a:solidFill>
                <a:effectLst/>
                <a:latin typeface="Calibri" pitchFamily="34" charset="0"/>
                <a:cs typeface="Arial" pitchFamily="34" charset="0"/>
              </a:rPr>
              <a:t>presencial</a:t>
            </a:r>
            <a:endParaRPr kumimoji="0" lang="pt-PT" b="0" i="0" u="none" strike="noStrike" cap="none" normalizeH="0" baseline="0" dirty="0" smtClean="0">
              <a:ln>
                <a:noFill/>
              </a:ln>
              <a:solidFill>
                <a:schemeClr val="tx1"/>
              </a:solidFill>
              <a:effectLst/>
              <a:latin typeface="Arial" pitchFamily="34" charset="0"/>
              <a:cs typeface="Arial" pitchFamily="34" charset="0"/>
            </a:endParaRPr>
          </a:p>
        </p:txBody>
      </p:sp>
      <p:sp>
        <p:nvSpPr>
          <p:cNvPr id="39" name="CaixaDeTexto 38"/>
          <p:cNvSpPr txBox="1"/>
          <p:nvPr/>
        </p:nvSpPr>
        <p:spPr>
          <a:xfrm>
            <a:off x="785786" y="285728"/>
            <a:ext cx="7929618"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PT" sz="2000" dirty="0" smtClean="0"/>
              <a:t>UTILIZAÇÃO DAS TECNOLOGIAS – TEMPO GASTO NA APRENDIZAGEM</a:t>
            </a:r>
            <a:endParaRPr lang="pt-PT" sz="2000" dirty="0"/>
          </a:p>
        </p:txBody>
      </p:sp>
      <p:sp>
        <p:nvSpPr>
          <p:cNvPr id="41" name="Marcador de Posição do Número do Diapositivo 40"/>
          <p:cNvSpPr>
            <a:spLocks noGrp="1"/>
          </p:cNvSpPr>
          <p:nvPr>
            <p:ph type="sldNum" sz="quarter" idx="12"/>
          </p:nvPr>
        </p:nvSpPr>
        <p:spPr/>
        <p:txBody>
          <a:bodyPr/>
          <a:lstStyle/>
          <a:p>
            <a:fld id="{C094B130-4372-493B-8D67-D49DC6DDAEE8}" type="slidenum">
              <a:rPr lang="pt-PT" smtClean="0"/>
              <a:pPr/>
              <a:t>40</a:t>
            </a:fld>
            <a:endParaRPr lang="pt-PT"/>
          </a:p>
        </p:txBody>
      </p:sp>
      <p:sp>
        <p:nvSpPr>
          <p:cNvPr id="22" name="CaixaDeTexto 21"/>
          <p:cNvSpPr txBox="1"/>
          <p:nvPr/>
        </p:nvSpPr>
        <p:spPr>
          <a:xfrm>
            <a:off x="179512" y="6165305"/>
            <a:ext cx="8496944" cy="800219"/>
          </a:xfrm>
          <a:prstGeom prst="rect">
            <a:avLst/>
          </a:prstGeom>
          <a:noFill/>
        </p:spPr>
        <p:txBody>
          <a:bodyPr wrap="square" rtlCol="0">
            <a:spAutoFit/>
          </a:bodyPr>
          <a:lstStyle/>
          <a:p>
            <a:r>
              <a:rPr lang="pt-PT" sz="1400" dirty="0" smtClean="0"/>
              <a:t>Fonte: </a:t>
            </a:r>
            <a:r>
              <a:rPr lang="en-US" sz="1400" dirty="0" err="1" smtClean="0"/>
              <a:t>Heinze</a:t>
            </a:r>
            <a:r>
              <a:rPr lang="en-US" sz="1400" dirty="0" smtClean="0"/>
              <a:t>, A. &amp;  Procter, C. (2004)</a:t>
            </a:r>
            <a:r>
              <a:rPr lang="pt-PT" sz="1400" dirty="0" smtClean="0"/>
              <a:t>. </a:t>
            </a:r>
            <a:r>
              <a:rPr lang="en-US" sz="1400" dirty="0" smtClean="0"/>
              <a:t>Reflections on the use of blended learning. </a:t>
            </a:r>
            <a:r>
              <a:rPr lang="pt-PT" sz="1400" dirty="0" smtClean="0"/>
              <a:t>, p. 1. Retirado em 4 de Outubro de 2010 de https://</a:t>
            </a:r>
            <a:r>
              <a:rPr lang="pt-PT" sz="1400" i="1" dirty="0" smtClean="0"/>
              <a:t> </a:t>
            </a:r>
            <a:r>
              <a:rPr lang="pt-PT" sz="1400" u="sng" dirty="0" err="1" smtClean="0">
                <a:hlinkClick r:id="rId3"/>
              </a:rPr>
              <a:t>www.ece.salford.ac.uk</a:t>
            </a:r>
            <a:r>
              <a:rPr lang="pt-PT" sz="1400" u="sng" dirty="0" smtClean="0">
                <a:hlinkClick r:id="rId3"/>
              </a:rPr>
              <a:t>/</a:t>
            </a:r>
            <a:r>
              <a:rPr lang="pt-PT" sz="1400" u="sng" dirty="0" err="1" smtClean="0">
                <a:hlinkClick r:id="rId3"/>
              </a:rPr>
              <a:t>proceedings</a:t>
            </a:r>
            <a:r>
              <a:rPr lang="pt-PT" sz="1400" u="sng" dirty="0" smtClean="0">
                <a:hlinkClick r:id="rId3"/>
              </a:rPr>
              <a:t>/</a:t>
            </a:r>
            <a:r>
              <a:rPr lang="pt-PT" sz="1400" u="sng" dirty="0" err="1" smtClean="0">
                <a:hlinkClick r:id="rId3"/>
              </a:rPr>
              <a:t>papers</a:t>
            </a:r>
            <a:r>
              <a:rPr lang="pt-PT" sz="1400" u="sng" dirty="0" smtClean="0">
                <a:hlinkClick r:id="rId3"/>
              </a:rPr>
              <a:t>/ah_04.rtf</a:t>
            </a:r>
            <a:endParaRPr lang="pt-PT" sz="1400" dirty="0" smtClean="0"/>
          </a:p>
          <a:p>
            <a:endParaRPr lang="pt-PT"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2"/>
          </p:nvPr>
        </p:nvSpPr>
        <p:spPr/>
        <p:txBody>
          <a:bodyPr/>
          <a:lstStyle/>
          <a:p>
            <a:fld id="{C094B130-4372-493B-8D67-D49DC6DDAEE8}" type="slidenum">
              <a:rPr lang="pt-PT" smtClean="0"/>
              <a:pPr/>
              <a:t>41</a:t>
            </a:fld>
            <a:endParaRPr lang="pt-PT"/>
          </a:p>
        </p:txBody>
      </p:sp>
      <p:pic>
        <p:nvPicPr>
          <p:cNvPr id="4" name="Imagem 3" descr="grafico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2"/>
          </p:nvPr>
        </p:nvSpPr>
        <p:spPr/>
        <p:txBody>
          <a:bodyPr/>
          <a:lstStyle/>
          <a:p>
            <a:fld id="{C094B130-4372-493B-8D67-D49DC6DDAEE8}" type="slidenum">
              <a:rPr lang="pt-PT" smtClean="0"/>
              <a:pPr/>
              <a:t>42</a:t>
            </a:fld>
            <a:endParaRPr lang="pt-PT"/>
          </a:p>
        </p:txBody>
      </p:sp>
      <p:sp>
        <p:nvSpPr>
          <p:cNvPr id="4" name="Título 1"/>
          <p:cNvSpPr txBox="1">
            <a:spLocks/>
          </p:cNvSpPr>
          <p:nvPr/>
        </p:nvSpPr>
        <p:spPr>
          <a:xfrm>
            <a:off x="642910" y="642919"/>
            <a:ext cx="7772400" cy="913874"/>
          </a:xfrm>
          <a:prstGeom prst="rect">
            <a:avLst/>
          </a:prstGeom>
        </p:spPr>
        <p:style>
          <a:lnRef idx="2">
            <a:schemeClr val="accent2"/>
          </a:lnRef>
          <a:fillRef idx="1">
            <a:schemeClr val="lt1"/>
          </a:fillRef>
          <a:effectRef idx="0">
            <a:schemeClr val="accent2"/>
          </a:effectRef>
          <a:fontRef idx="minor">
            <a:schemeClr val="dk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t-PT" sz="4400" dirty="0" smtClean="0"/>
              <a:t>QUE ESCOLA QUEREMOS ?!</a:t>
            </a:r>
            <a:endParaRPr kumimoji="0" lang="pt-PT" sz="4400" b="0" i="0" u="none" strike="noStrike" kern="1200" cap="none" spc="0" normalizeH="0" baseline="0" noProof="0" dirty="0">
              <a:ln>
                <a:noFill/>
              </a:ln>
              <a:solidFill>
                <a:schemeClr val="dk1"/>
              </a:solidFill>
              <a:effectLst/>
              <a:uLnTx/>
              <a:uFillTx/>
              <a:latin typeface="+mn-lt"/>
              <a:ea typeface="+mn-ea"/>
              <a:cs typeface="+mn-cs"/>
            </a:endParaRPr>
          </a:p>
        </p:txBody>
      </p:sp>
      <p:pic>
        <p:nvPicPr>
          <p:cNvPr id="6" name="Picture 2">
            <a:hlinkClick r:id="rId2" action="ppaction://hlinkfile"/>
          </p:cNvPr>
          <p:cNvPicPr>
            <a:picLocks noChangeAspect="1" noChangeArrowheads="1"/>
          </p:cNvPicPr>
          <p:nvPr/>
        </p:nvPicPr>
        <p:blipFill>
          <a:blip r:embed="rId3" cstate="print"/>
          <a:srcRect/>
          <a:stretch>
            <a:fillRect/>
          </a:stretch>
        </p:blipFill>
        <p:spPr bwMode="auto">
          <a:xfrm>
            <a:off x="3563888" y="3212976"/>
            <a:ext cx="1728192" cy="1728192"/>
          </a:xfrm>
          <a:prstGeom prst="rect">
            <a:avLst/>
          </a:prstGeom>
          <a:noFill/>
          <a:ln w="9525">
            <a:noFill/>
            <a:miter lim="800000"/>
            <a:headEnd/>
            <a:tailEnd/>
          </a:ln>
        </p:spPr>
      </p:pic>
      <p:sp>
        <p:nvSpPr>
          <p:cNvPr id="5" name="Rectângulo 4"/>
          <p:cNvSpPr/>
          <p:nvPr/>
        </p:nvSpPr>
        <p:spPr>
          <a:xfrm>
            <a:off x="1835696" y="5157192"/>
            <a:ext cx="4968552" cy="646331"/>
          </a:xfrm>
          <a:prstGeom prst="rect">
            <a:avLst/>
          </a:prstGeom>
        </p:spPr>
        <p:txBody>
          <a:bodyPr wrap="square">
            <a:spAutoFit/>
          </a:bodyPr>
          <a:lstStyle/>
          <a:p>
            <a:r>
              <a:rPr lang="pt-PT" dirty="0" smtClean="0">
                <a:hlinkClick r:id="rId4"/>
              </a:rPr>
              <a:t>http://www.youtube.com/watch?v=Fnh9q_cQcUE</a:t>
            </a:r>
            <a:endParaRPr lang="pt-PT" dirty="0" smtClean="0"/>
          </a:p>
          <a:p>
            <a:endParaRPr lang="pt-PT"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2"/>
          </p:nvPr>
        </p:nvSpPr>
        <p:spPr/>
        <p:txBody>
          <a:bodyPr/>
          <a:lstStyle/>
          <a:p>
            <a:fld id="{C094B130-4372-493B-8D67-D49DC6DDAEE8}" type="slidenum">
              <a:rPr lang="pt-PT" smtClean="0"/>
              <a:pPr/>
              <a:t>43</a:t>
            </a:fld>
            <a:endParaRPr lang="pt-PT"/>
          </a:p>
        </p:txBody>
      </p:sp>
      <p:sp>
        <p:nvSpPr>
          <p:cNvPr id="3" name="CaixaDeTexto 2"/>
          <p:cNvSpPr txBox="1"/>
          <p:nvPr/>
        </p:nvSpPr>
        <p:spPr>
          <a:xfrm>
            <a:off x="755576" y="973172"/>
            <a:ext cx="7632848" cy="48320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pt-PT" sz="4400" dirty="0" smtClean="0"/>
              <a:t>Actualmente utiliza-se o regime de b-learning ou e-learning essencialmente em educação/formação de adultos.</a:t>
            </a:r>
          </a:p>
          <a:p>
            <a:endParaRPr lang="pt-PT" sz="4400" dirty="0" smtClean="0"/>
          </a:p>
          <a:p>
            <a:r>
              <a:rPr lang="pt-PT" sz="4400" dirty="0" smtClean="0"/>
              <a:t>Será viável no ensino básico e secundário?</a:t>
            </a:r>
            <a:endParaRPr lang="pt-PT" sz="4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2"/>
          </p:nvPr>
        </p:nvSpPr>
        <p:spPr/>
        <p:txBody>
          <a:bodyPr/>
          <a:lstStyle/>
          <a:p>
            <a:fld id="{C094B130-4372-493B-8D67-D49DC6DDAEE8}" type="slidenum">
              <a:rPr lang="pt-PT" smtClean="0"/>
              <a:pPr/>
              <a:t>44</a:t>
            </a:fld>
            <a:endParaRPr lang="pt-PT"/>
          </a:p>
        </p:txBody>
      </p:sp>
      <p:sp>
        <p:nvSpPr>
          <p:cNvPr id="3" name="CaixaDeTexto 2"/>
          <p:cNvSpPr txBox="1"/>
          <p:nvPr/>
        </p:nvSpPr>
        <p:spPr>
          <a:xfrm>
            <a:off x="755576" y="116632"/>
            <a:ext cx="7929618"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PT" sz="2800" dirty="0" smtClean="0"/>
              <a:t>BIBLIOGRAFIA</a:t>
            </a:r>
            <a:endParaRPr lang="pt-PT" sz="2800" i="1" dirty="0"/>
          </a:p>
        </p:txBody>
      </p:sp>
      <p:sp>
        <p:nvSpPr>
          <p:cNvPr id="4" name="CaixaDeTexto 3"/>
          <p:cNvSpPr txBox="1"/>
          <p:nvPr/>
        </p:nvSpPr>
        <p:spPr>
          <a:xfrm>
            <a:off x="251520" y="1196752"/>
            <a:ext cx="8712968" cy="5293757"/>
          </a:xfrm>
          <a:prstGeom prst="rect">
            <a:avLst/>
          </a:prstGeom>
          <a:noFill/>
        </p:spPr>
        <p:txBody>
          <a:bodyPr wrap="square" rtlCol="0">
            <a:spAutoFit/>
          </a:bodyPr>
          <a:lstStyle/>
          <a:p>
            <a:r>
              <a:rPr lang="pt-PT" sz="1600" dirty="0" smtClean="0"/>
              <a:t>Coutinho, C. &amp; </a:t>
            </a:r>
            <a:r>
              <a:rPr lang="pt-PT" sz="1600" dirty="0" err="1" smtClean="0"/>
              <a:t>Junior</a:t>
            </a:r>
            <a:r>
              <a:rPr lang="pt-PT" sz="1600" dirty="0" smtClean="0"/>
              <a:t>, J. (2006). A complexidade e os modos de aprender na sociedade do conhecimento. </a:t>
            </a:r>
            <a:r>
              <a:rPr lang="pt-PT" sz="1600" dirty="0" err="1" smtClean="0"/>
              <a:t>In</a:t>
            </a:r>
            <a:r>
              <a:rPr lang="pt-PT" sz="1600" dirty="0" smtClean="0"/>
              <a:t> COLÓQUIO DA SECÇÃO PORTUGUESA DA ASSOCIATION FRANCOPHONE INTERNATIONALE DE RECHERCHE SCIENTIFIQUE EN EDUCATION, 14, Lisboa, Portugal, 2006 – “Para um balanço da investigação em educação de 1960 a 2005 : teorias e práticas : actas do Colóquio da AFIRSE”. [Lisboa : Universidade de Lisboa, 2006]. Retirado em 4 de Outubro de 2010 de </a:t>
            </a:r>
            <a:r>
              <a:rPr lang="pt-PT" sz="1600" u="sng" dirty="0" smtClean="0">
                <a:hlinkClick r:id="rId2"/>
              </a:rPr>
              <a:t>https://repositorium.sdum.uminho.pt/bitstream/1822/6501/1/Afirse%202007%20Final.pdf</a:t>
            </a:r>
            <a:endParaRPr lang="pt-PT" sz="1600" dirty="0" smtClean="0"/>
          </a:p>
          <a:p>
            <a:r>
              <a:rPr lang="pt-PT" sz="1600" dirty="0" smtClean="0"/>
              <a:t> </a:t>
            </a:r>
          </a:p>
          <a:p>
            <a:r>
              <a:rPr lang="pt-PT" sz="1600" dirty="0" smtClean="0"/>
              <a:t>Ferreira, M. &amp; Silva, B. (2009). Docência online: uma </a:t>
            </a:r>
            <a:r>
              <a:rPr lang="pt-PT" sz="1600" dirty="0" err="1" smtClean="0"/>
              <a:t>tessitura</a:t>
            </a:r>
            <a:r>
              <a:rPr lang="pt-PT" sz="1600" dirty="0" smtClean="0"/>
              <a:t> pedagógica/comunicacional. </a:t>
            </a:r>
            <a:r>
              <a:rPr lang="pt-PT" sz="1600" dirty="0" err="1" smtClean="0"/>
              <a:t>In</a:t>
            </a:r>
            <a:r>
              <a:rPr lang="pt-PT" sz="1600" dirty="0" smtClean="0"/>
              <a:t> SILVA, B. [</a:t>
            </a:r>
            <a:r>
              <a:rPr lang="pt-PT" sz="1600" dirty="0" err="1" smtClean="0"/>
              <a:t>et</a:t>
            </a:r>
            <a:r>
              <a:rPr lang="pt-PT" sz="1600" dirty="0" smtClean="0"/>
              <a:t>. al.], </a:t>
            </a:r>
            <a:r>
              <a:rPr lang="pt-PT" sz="1600" dirty="0" err="1" smtClean="0"/>
              <a:t>org</a:t>
            </a:r>
            <a:r>
              <a:rPr lang="pt-PT" sz="1600" dirty="0" smtClean="0"/>
              <a:t>. – “Congresso Internacional </a:t>
            </a:r>
            <a:r>
              <a:rPr lang="pt-PT" sz="1600" dirty="0" err="1" smtClean="0"/>
              <a:t>Galego-Português</a:t>
            </a:r>
            <a:r>
              <a:rPr lang="pt-PT" sz="1600" dirty="0" smtClean="0"/>
              <a:t> de </a:t>
            </a:r>
            <a:r>
              <a:rPr lang="pt-PT" sz="1600" dirty="0" err="1" smtClean="0"/>
              <a:t>Psicopedagogia</a:t>
            </a:r>
            <a:r>
              <a:rPr lang="pt-PT" sz="1600" dirty="0" smtClean="0"/>
              <a:t> : actas do Congresso, 10, Braga, Portugal, 2009”. Braga : </a:t>
            </a:r>
            <a:r>
              <a:rPr lang="pt-PT" sz="1600" dirty="0" err="1" smtClean="0"/>
              <a:t>CIEd</a:t>
            </a:r>
            <a:r>
              <a:rPr lang="pt-PT" sz="1600" dirty="0" smtClean="0"/>
              <a:t> - Universidade do Minho. ISBN 978-972-8746-71-1. p. 5646-5657. Retirado em 4 de Outubro de 2010 de </a:t>
            </a:r>
            <a:r>
              <a:rPr lang="pt-PT" sz="1600" u="sng" dirty="0" smtClean="0">
                <a:hlinkClick r:id="rId3"/>
              </a:rPr>
              <a:t>https://repositorium.sdum.uminho.pt/bitstream/1822/9970/1/DOC%C3%8ANCIA%20ONLINE%20-%20UMA%20TESSITURA%20PEDAG%C3%93GICACOMUNICACIONAL.pdf</a:t>
            </a:r>
            <a:endParaRPr lang="pt-PT" sz="1600" dirty="0" smtClean="0"/>
          </a:p>
          <a:p>
            <a:r>
              <a:rPr lang="pt-PT" sz="1600" dirty="0" smtClean="0"/>
              <a:t> </a:t>
            </a:r>
          </a:p>
          <a:p>
            <a:r>
              <a:rPr lang="pt-PT" sz="1600" dirty="0" smtClean="0"/>
              <a:t>Gomes, M. (2005). Desafios de </a:t>
            </a:r>
            <a:r>
              <a:rPr lang="pt-PT" sz="1600" dirty="0" err="1" smtClean="0"/>
              <a:t>e-learning</a:t>
            </a:r>
            <a:r>
              <a:rPr lang="pt-PT" sz="1600" dirty="0" smtClean="0"/>
              <a:t>: Do conceito às práticas. </a:t>
            </a:r>
            <a:r>
              <a:rPr lang="pt-PT" sz="1600" dirty="0" err="1" smtClean="0"/>
              <a:t>In</a:t>
            </a:r>
            <a:r>
              <a:rPr lang="pt-PT" sz="1600" dirty="0" smtClean="0"/>
              <a:t> SILVA, Bento D. ; ALMEIDA, Leandro S., </a:t>
            </a:r>
            <a:r>
              <a:rPr lang="pt-PT" sz="1600" dirty="0" err="1" smtClean="0"/>
              <a:t>coord</a:t>
            </a:r>
            <a:r>
              <a:rPr lang="pt-PT" sz="1600" dirty="0" smtClean="0"/>
              <a:t>. – “Actas do Congresso Galaico-Português de </a:t>
            </a:r>
            <a:r>
              <a:rPr lang="pt-PT" sz="1600" dirty="0" err="1" smtClean="0"/>
              <a:t>Psicopedagogia</a:t>
            </a:r>
            <a:r>
              <a:rPr lang="pt-PT" sz="1600" dirty="0" smtClean="0"/>
              <a:t>, 8, Braga, Portugal, 2005” [CD-ROM]. Braga : Centro de Investigação em Educação do Instituto de Educação e Psicologia da Universidade do Minho, 2005. ISBN 972-8746-36-9. p. 66-76. Retirado em 4 de Outubro de 2010 de </a:t>
            </a:r>
            <a:r>
              <a:rPr lang="pt-PT" sz="1600" u="sng" dirty="0" smtClean="0">
                <a:hlinkClick r:id="rId4"/>
              </a:rPr>
              <a:t>https://repositorium.sdum.uminho.pt/bitstream/1822/3339/1/Educa%C3%A7%C3%A3o-online.pdf</a:t>
            </a:r>
            <a:endParaRPr lang="pt-PT" sz="1600" dirty="0" smtClean="0"/>
          </a:p>
          <a:p>
            <a:r>
              <a:rPr lang="pt-PT" sz="1600" dirty="0" smtClean="0"/>
              <a:t> </a:t>
            </a:r>
          </a:p>
          <a:p>
            <a:endParaRPr lang="pt-PT"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2"/>
          </p:nvPr>
        </p:nvSpPr>
        <p:spPr/>
        <p:txBody>
          <a:bodyPr/>
          <a:lstStyle/>
          <a:p>
            <a:fld id="{C094B130-4372-493B-8D67-D49DC6DDAEE8}" type="slidenum">
              <a:rPr lang="pt-PT" smtClean="0"/>
              <a:pPr/>
              <a:t>45</a:t>
            </a:fld>
            <a:endParaRPr lang="pt-PT"/>
          </a:p>
        </p:txBody>
      </p:sp>
      <p:sp>
        <p:nvSpPr>
          <p:cNvPr id="3" name="CaixaDeTexto 2"/>
          <p:cNvSpPr txBox="1"/>
          <p:nvPr/>
        </p:nvSpPr>
        <p:spPr>
          <a:xfrm>
            <a:off x="251520" y="260648"/>
            <a:ext cx="8640960" cy="6494085"/>
          </a:xfrm>
          <a:prstGeom prst="rect">
            <a:avLst/>
          </a:prstGeom>
          <a:noFill/>
        </p:spPr>
        <p:txBody>
          <a:bodyPr wrap="square" rtlCol="0">
            <a:spAutoFit/>
          </a:bodyPr>
          <a:lstStyle/>
          <a:p>
            <a:r>
              <a:rPr lang="pt-PT" sz="1600" dirty="0" smtClean="0"/>
              <a:t>Gomes, M. (2008). Reflexões sobre a adopção institucional do </a:t>
            </a:r>
            <a:r>
              <a:rPr lang="pt-PT" sz="1600" dirty="0" err="1" smtClean="0"/>
              <a:t>e-learning</a:t>
            </a:r>
            <a:r>
              <a:rPr lang="pt-PT" sz="1600" dirty="0" smtClean="0"/>
              <a:t> : novos desafios, novas oportunidades. “</a:t>
            </a:r>
            <a:r>
              <a:rPr lang="pt-PT" sz="1600" dirty="0" err="1" smtClean="0"/>
              <a:t>e-Curriculum</a:t>
            </a:r>
            <a:r>
              <a:rPr lang="pt-PT" sz="1600" dirty="0" smtClean="0"/>
              <a:t>” [Em linha]. 3:2 (2008). [</a:t>
            </a:r>
            <a:r>
              <a:rPr lang="pt-PT" sz="1600" dirty="0" err="1" smtClean="0"/>
              <a:t>Consult</a:t>
            </a:r>
            <a:r>
              <a:rPr lang="pt-PT" sz="1600" dirty="0" smtClean="0"/>
              <a:t>. 30 Jan. 2009]. Disponível em: </a:t>
            </a:r>
            <a:r>
              <a:rPr lang="pt-PT" sz="1600" u="sng" dirty="0" err="1" smtClean="0">
                <a:hlinkClick r:id="rId2"/>
              </a:rPr>
              <a:t>www.pucsp.br</a:t>
            </a:r>
            <a:r>
              <a:rPr lang="pt-PT" sz="1600" u="sng" dirty="0" smtClean="0">
                <a:hlinkClick r:id="rId2"/>
              </a:rPr>
              <a:t>/</a:t>
            </a:r>
            <a:r>
              <a:rPr lang="pt-PT" sz="1600" u="sng" dirty="0" err="1" smtClean="0">
                <a:hlinkClick r:id="rId2"/>
              </a:rPr>
              <a:t>ecurriculum</a:t>
            </a:r>
            <a:r>
              <a:rPr lang="pt-PT" sz="1600" u="sng" dirty="0" smtClean="0">
                <a:hlinkClick r:id="rId2"/>
              </a:rPr>
              <a:t>. ISSN 1809-3876</a:t>
            </a:r>
            <a:r>
              <a:rPr lang="pt-PT" sz="1600" dirty="0" smtClean="0"/>
              <a:t>. Retirado em 4 de Outubro de 2010 de </a:t>
            </a:r>
            <a:r>
              <a:rPr lang="pt-PT" sz="1600" u="sng" dirty="0" smtClean="0">
                <a:hlinkClick r:id="rId3"/>
              </a:rPr>
              <a:t>https://repositorium.sdum.uminho.pt/bitstream/1822/8678/1/gomesmj_08.pdf</a:t>
            </a:r>
            <a:endParaRPr lang="pt-PT" sz="1600" dirty="0" smtClean="0"/>
          </a:p>
          <a:p>
            <a:r>
              <a:rPr lang="pt-PT" sz="1600" dirty="0" smtClean="0"/>
              <a:t> </a:t>
            </a:r>
          </a:p>
          <a:p>
            <a:r>
              <a:rPr lang="en-US" sz="1600" dirty="0" err="1" smtClean="0"/>
              <a:t>Heinze</a:t>
            </a:r>
            <a:r>
              <a:rPr lang="en-US" sz="1600" dirty="0" smtClean="0"/>
              <a:t>, A. &amp;  Procter, C. (2004). Reflections on the use of blended learning. </a:t>
            </a:r>
            <a:r>
              <a:rPr lang="pt-PT" sz="1600" dirty="0" smtClean="0"/>
              <a:t>Retirado em 4 de Outubro de 2010 de https://</a:t>
            </a:r>
            <a:r>
              <a:rPr lang="pt-PT" sz="1600" i="1" dirty="0" smtClean="0"/>
              <a:t> </a:t>
            </a:r>
            <a:r>
              <a:rPr lang="pt-PT" sz="1600" u="sng" dirty="0" err="1" smtClean="0">
                <a:hlinkClick r:id="rId4"/>
              </a:rPr>
              <a:t>www.ece.salford.ac.uk</a:t>
            </a:r>
            <a:r>
              <a:rPr lang="pt-PT" sz="1600" u="sng" dirty="0" smtClean="0">
                <a:hlinkClick r:id="rId4"/>
              </a:rPr>
              <a:t>/</a:t>
            </a:r>
            <a:r>
              <a:rPr lang="pt-PT" sz="1600" u="sng" dirty="0" err="1" smtClean="0">
                <a:hlinkClick r:id="rId4"/>
              </a:rPr>
              <a:t>proceedings</a:t>
            </a:r>
            <a:r>
              <a:rPr lang="pt-PT" sz="1600" u="sng" dirty="0" smtClean="0">
                <a:hlinkClick r:id="rId4"/>
              </a:rPr>
              <a:t>/</a:t>
            </a:r>
            <a:r>
              <a:rPr lang="pt-PT" sz="1600" u="sng" dirty="0" err="1" smtClean="0">
                <a:hlinkClick r:id="rId4"/>
              </a:rPr>
              <a:t>papers</a:t>
            </a:r>
            <a:r>
              <a:rPr lang="pt-PT" sz="1600" u="sng" dirty="0" smtClean="0">
                <a:hlinkClick r:id="rId4"/>
              </a:rPr>
              <a:t>/ah_04.rtf</a:t>
            </a:r>
            <a:endParaRPr lang="pt-PT" sz="1600" dirty="0" smtClean="0"/>
          </a:p>
          <a:p>
            <a:endParaRPr lang="pt-PT" sz="1600" dirty="0" smtClean="0"/>
          </a:p>
          <a:p>
            <a:r>
              <a:rPr lang="pt-PT" sz="1600" dirty="0" smtClean="0"/>
              <a:t>Mota, J. (2009). </a:t>
            </a:r>
            <a:r>
              <a:rPr lang="pt-PT" sz="1600" i="1" dirty="0" smtClean="0"/>
              <a:t>Da Web 2.0 ao </a:t>
            </a:r>
            <a:r>
              <a:rPr lang="pt-PT" sz="1600" i="1" dirty="0" err="1" smtClean="0"/>
              <a:t>e-Learning</a:t>
            </a:r>
            <a:r>
              <a:rPr lang="pt-PT" sz="1600" i="1" dirty="0" smtClean="0"/>
              <a:t> 2.0: aprender na rede</a:t>
            </a:r>
            <a:r>
              <a:rPr lang="pt-PT" sz="1600" dirty="0" smtClean="0"/>
              <a:t>. Dissertação de Mestrado, Versão Online, Universidade Aberta. Retirado em 6 de Outubro de 2010 de </a:t>
            </a:r>
            <a:r>
              <a:rPr lang="pt-PT" sz="1600" dirty="0" smtClean="0">
                <a:hlinkClick r:id="rId5"/>
              </a:rPr>
              <a:t>http://orfeu.org/weblearning20/</a:t>
            </a:r>
            <a:endParaRPr lang="pt-PT" sz="1600" dirty="0" smtClean="0"/>
          </a:p>
          <a:p>
            <a:endParaRPr lang="pt-PT" sz="1600" dirty="0" smtClean="0"/>
          </a:p>
          <a:p>
            <a:r>
              <a:rPr lang="pt-PT" sz="1600" dirty="0" smtClean="0"/>
              <a:t>Miranda, G. (2009). </a:t>
            </a:r>
            <a:r>
              <a:rPr lang="pt-PT" sz="1600" i="1" dirty="0" smtClean="0"/>
              <a:t>Ensino online e aprendizagem multimédia</a:t>
            </a:r>
            <a:r>
              <a:rPr lang="pt-PT" sz="1600" dirty="0" smtClean="0"/>
              <a:t>. Lisboa: Relógio </a:t>
            </a:r>
            <a:r>
              <a:rPr lang="pt-PT" sz="1600" dirty="0" err="1" smtClean="0"/>
              <a:t>d’água</a:t>
            </a:r>
            <a:r>
              <a:rPr lang="pt-PT" sz="1600" dirty="0" smtClean="0"/>
              <a:t>.</a:t>
            </a:r>
          </a:p>
          <a:p>
            <a:r>
              <a:rPr lang="pt-PT" sz="1600" dirty="0" smtClean="0"/>
              <a:t> </a:t>
            </a:r>
            <a:endParaRPr lang="en-US" sz="1600" dirty="0" smtClean="0"/>
          </a:p>
          <a:p>
            <a:r>
              <a:rPr lang="pt-PT" sz="1600" dirty="0" err="1" smtClean="0"/>
              <a:t>Naidu</a:t>
            </a:r>
            <a:r>
              <a:rPr lang="pt-PT" sz="1600" dirty="0" smtClean="0"/>
              <a:t>, S. (2006). </a:t>
            </a:r>
            <a:r>
              <a:rPr lang="en-US" sz="1600" dirty="0" smtClean="0"/>
              <a:t>E-Learning, A Guidebook of Principles, Procedures and Practices. Melbourne: Commonwealth Educational Media Center for Asia (CEMCA). </a:t>
            </a:r>
            <a:r>
              <a:rPr lang="en-US" sz="1600" dirty="0" err="1" smtClean="0"/>
              <a:t>Retirado</a:t>
            </a:r>
            <a:r>
              <a:rPr lang="en-US" sz="1600" dirty="0" smtClean="0"/>
              <a:t> </a:t>
            </a:r>
            <a:r>
              <a:rPr lang="en-US" sz="1600" dirty="0" err="1" smtClean="0"/>
              <a:t>em</a:t>
            </a:r>
            <a:r>
              <a:rPr lang="en-US" sz="1600" dirty="0" smtClean="0"/>
              <a:t> 4 de </a:t>
            </a:r>
            <a:r>
              <a:rPr lang="en-US" sz="1600" dirty="0" err="1" smtClean="0"/>
              <a:t>Outubro</a:t>
            </a:r>
            <a:r>
              <a:rPr lang="en-US" sz="1600" dirty="0" smtClean="0"/>
              <a:t> de </a:t>
            </a:r>
            <a:r>
              <a:rPr lang="en-US" sz="1600" dirty="0" smtClean="0">
                <a:hlinkClick r:id="rId6"/>
              </a:rPr>
              <a:t>http://www.cemca.org/e-learning_guidebook.pdf</a:t>
            </a:r>
            <a:endParaRPr lang="en-US" sz="1600" dirty="0" smtClean="0"/>
          </a:p>
          <a:p>
            <a:endParaRPr lang="en-US" sz="1600" dirty="0" smtClean="0"/>
          </a:p>
          <a:p>
            <a:r>
              <a:rPr lang="en-US" sz="1600" dirty="0" smtClean="0"/>
              <a:t>NSWDET Country Areas Program Regional Consultants in conjunction with the NSWDET Rural and Distance Education Unit.(2010). Blended learning  “any time, any how, many ways”. New South Wales Department of Education and Training – Australia. </a:t>
            </a:r>
            <a:r>
              <a:rPr lang="en-US" sz="1600" dirty="0" err="1" smtClean="0"/>
              <a:t>Retirado</a:t>
            </a:r>
            <a:r>
              <a:rPr lang="en-US" sz="1600" dirty="0" smtClean="0"/>
              <a:t> </a:t>
            </a:r>
            <a:r>
              <a:rPr lang="en-US" sz="1600" dirty="0" err="1" smtClean="0"/>
              <a:t>em</a:t>
            </a:r>
            <a:r>
              <a:rPr lang="en-US" sz="1600" dirty="0" smtClean="0"/>
              <a:t> 5 de </a:t>
            </a:r>
            <a:r>
              <a:rPr lang="en-US" sz="1600" dirty="0" err="1" smtClean="0"/>
              <a:t>Outubro</a:t>
            </a:r>
            <a:r>
              <a:rPr lang="en-US" sz="1600" dirty="0" smtClean="0"/>
              <a:t> de 2010 de </a:t>
            </a:r>
            <a:r>
              <a:rPr lang="en-US" sz="1600" dirty="0" smtClean="0">
                <a:hlinkClick r:id="rId7"/>
              </a:rPr>
              <a:t>http://www.cap.nsw.edu.au/blended_learning/Blended%20Learning%202010.pdf</a:t>
            </a:r>
            <a:r>
              <a:rPr lang="en-US" sz="1600" dirty="0" smtClean="0"/>
              <a:t>.</a:t>
            </a:r>
          </a:p>
          <a:p>
            <a:endParaRPr lang="en-US" sz="1600" dirty="0" smtClean="0"/>
          </a:p>
          <a:p>
            <a:r>
              <a:rPr lang="en-US" sz="1600" dirty="0" err="1" smtClean="0"/>
              <a:t>Torrão</a:t>
            </a:r>
            <a:r>
              <a:rPr lang="en-US" sz="1600" dirty="0" smtClean="0"/>
              <a:t>, S. &amp; </a:t>
            </a:r>
            <a:r>
              <a:rPr lang="en-US" sz="1600" dirty="0" err="1" smtClean="0"/>
              <a:t>Tiirmaa-Oras</a:t>
            </a:r>
            <a:r>
              <a:rPr lang="en-US" sz="1600" dirty="0" smtClean="0"/>
              <a:t>, S. (2007). Blended learning: research reports &amp; examples of best practices. Coordinated by University of Tartu, Estonia. </a:t>
            </a:r>
            <a:r>
              <a:rPr lang="en-US" sz="1600" dirty="0" err="1" smtClean="0"/>
              <a:t>Retirado</a:t>
            </a:r>
            <a:r>
              <a:rPr lang="en-US" sz="1600" dirty="0" smtClean="0"/>
              <a:t> </a:t>
            </a:r>
            <a:r>
              <a:rPr lang="en-US" sz="1600" dirty="0" err="1" smtClean="0"/>
              <a:t>em</a:t>
            </a:r>
            <a:r>
              <a:rPr lang="en-US" sz="1600" dirty="0" smtClean="0"/>
              <a:t> 5 de </a:t>
            </a:r>
            <a:r>
              <a:rPr lang="en-US" sz="1600" dirty="0" err="1" smtClean="0"/>
              <a:t>Outubro</a:t>
            </a:r>
            <a:r>
              <a:rPr lang="en-US" sz="1600" dirty="0" smtClean="0"/>
              <a:t> de 2010 de </a:t>
            </a:r>
            <a:r>
              <a:rPr lang="en-US" sz="1600" dirty="0" smtClean="0">
                <a:hlinkClick r:id="rId8"/>
              </a:rPr>
              <a:t>http://www.ut.ee/blearn/orb.aw/class=file/action=preview/id=386871/blearn+multilingual+compendium.pdf</a:t>
            </a:r>
            <a:r>
              <a:rPr lang="en-US" sz="1600" dirty="0" smtClean="0"/>
              <a:t>.</a:t>
            </a:r>
            <a:endParaRPr lang="pt-P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0" y="1772816"/>
            <a:ext cx="9144000" cy="4176464"/>
          </a:xfrm>
        </p:spPr>
        <p:txBody>
          <a:bodyPr>
            <a:noAutofit/>
          </a:bodyPr>
          <a:lstStyle/>
          <a:p>
            <a:pPr>
              <a:lnSpc>
                <a:spcPct val="150000"/>
              </a:lnSpc>
            </a:pPr>
            <a:r>
              <a:rPr lang="pt-PT" sz="2800" dirty="0" smtClean="0"/>
              <a:t>O professor e os alunos estão no mesmo espaço físico a uma hora pré-determinada para a realização de uma aula.</a:t>
            </a:r>
          </a:p>
          <a:p>
            <a:pPr>
              <a:lnSpc>
                <a:spcPct val="150000"/>
              </a:lnSpc>
            </a:pPr>
            <a:r>
              <a:rPr lang="pt-PT" sz="2800" dirty="0" smtClean="0"/>
              <a:t>O </a:t>
            </a:r>
            <a:r>
              <a:rPr lang="pt-PT" sz="2800" dirty="0" smtClean="0"/>
              <a:t>ensino presencial permite tirar partido da componente social da aprendizagem.</a:t>
            </a:r>
          </a:p>
          <a:p>
            <a:pPr>
              <a:lnSpc>
                <a:spcPct val="150000"/>
              </a:lnSpc>
            </a:pPr>
            <a:r>
              <a:rPr lang="pt-PT" sz="2800" dirty="0" smtClean="0"/>
              <a:t>O ambiente educacional pode ter por base uma abordagem instrutiva </a:t>
            </a:r>
            <a:r>
              <a:rPr lang="pt-PT" sz="2800" dirty="0" err="1" smtClean="0"/>
              <a:t>instrucionista</a:t>
            </a:r>
            <a:r>
              <a:rPr lang="pt-PT" sz="2800" dirty="0" smtClean="0"/>
              <a:t> e/ou construtivista.</a:t>
            </a:r>
          </a:p>
          <a:p>
            <a:pPr>
              <a:lnSpc>
                <a:spcPct val="150000"/>
              </a:lnSpc>
            </a:pPr>
            <a:endParaRPr lang="pt-PT" sz="1800" dirty="0" smtClean="0"/>
          </a:p>
          <a:p>
            <a:pPr>
              <a:lnSpc>
                <a:spcPct val="150000"/>
              </a:lnSpc>
              <a:buNone/>
            </a:pPr>
            <a:endParaRPr lang="pt-PT" sz="1800" dirty="0" smtClean="0"/>
          </a:p>
          <a:p>
            <a:endParaRPr lang="pt-PT" sz="2200" dirty="0"/>
          </a:p>
        </p:txBody>
      </p:sp>
      <p:sp>
        <p:nvSpPr>
          <p:cNvPr id="5" name="Título 1"/>
          <p:cNvSpPr txBox="1">
            <a:spLocks/>
          </p:cNvSpPr>
          <p:nvPr/>
        </p:nvSpPr>
        <p:spPr>
          <a:xfrm>
            <a:off x="688032" y="260648"/>
            <a:ext cx="7772400" cy="792088"/>
          </a:xfrm>
          <a:prstGeom prst="rect">
            <a:avLst/>
          </a:prstGeom>
        </p:spPr>
        <p:style>
          <a:lnRef idx="2">
            <a:schemeClr val="accent2"/>
          </a:lnRef>
          <a:fillRef idx="1">
            <a:schemeClr val="lt1"/>
          </a:fillRef>
          <a:effectRef idx="0">
            <a:schemeClr val="accent2"/>
          </a:effectRef>
          <a:fontRef idx="minor">
            <a:schemeClr val="dk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PT" sz="4400" b="0" i="0" u="none" strike="noStrike" kern="1200" cap="none" spc="0" normalizeH="0" baseline="0" noProof="0" dirty="0" smtClean="0">
                <a:ln>
                  <a:noFill/>
                </a:ln>
                <a:solidFill>
                  <a:schemeClr val="dk1"/>
                </a:solidFill>
                <a:effectLst/>
                <a:uLnTx/>
                <a:uFillTx/>
                <a:latin typeface="+mn-lt"/>
                <a:ea typeface="+mn-ea"/>
                <a:cs typeface="+mn-cs"/>
              </a:rPr>
              <a:t>AMBIENTE EDUCACIONAL </a:t>
            </a:r>
            <a:endParaRPr kumimoji="0" lang="pt-PT" sz="44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nvGraphicFramePr>
        <p:xfrm>
          <a:off x="467544" y="2852936"/>
          <a:ext cx="3528392"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nvGraphicFramePr>
        <p:xfrm>
          <a:off x="4427984" y="2996952"/>
          <a:ext cx="4320480" cy="33439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ítulo 1"/>
          <p:cNvSpPr txBox="1">
            <a:spLocks/>
          </p:cNvSpPr>
          <p:nvPr/>
        </p:nvSpPr>
        <p:spPr>
          <a:xfrm>
            <a:off x="688032" y="260648"/>
            <a:ext cx="7772400" cy="792088"/>
          </a:xfrm>
          <a:prstGeom prst="rect">
            <a:avLst/>
          </a:prstGeom>
        </p:spPr>
        <p:style>
          <a:lnRef idx="2">
            <a:schemeClr val="accent2"/>
          </a:lnRef>
          <a:fillRef idx="1">
            <a:schemeClr val="lt1"/>
          </a:fillRef>
          <a:effectRef idx="0">
            <a:schemeClr val="accent2"/>
          </a:effectRef>
          <a:fontRef idx="minor">
            <a:schemeClr val="dk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PT" sz="4400" b="0" i="0" u="none" strike="noStrike" kern="1200" cap="none" spc="0" normalizeH="0" baseline="0" noProof="0" dirty="0" smtClean="0">
                <a:ln>
                  <a:noFill/>
                </a:ln>
                <a:solidFill>
                  <a:schemeClr val="dk1"/>
                </a:solidFill>
                <a:effectLst/>
                <a:uLnTx/>
                <a:uFillTx/>
                <a:latin typeface="+mn-lt"/>
                <a:ea typeface="+mn-ea"/>
                <a:cs typeface="+mn-cs"/>
              </a:rPr>
              <a:t>AMBIENTE EDUCACIONAL </a:t>
            </a:r>
            <a:endParaRPr kumimoji="0" lang="pt-PT"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8" name="Título 1"/>
          <p:cNvSpPr txBox="1">
            <a:spLocks/>
          </p:cNvSpPr>
          <p:nvPr/>
        </p:nvSpPr>
        <p:spPr>
          <a:xfrm>
            <a:off x="467544" y="1916832"/>
            <a:ext cx="3528392" cy="504056"/>
          </a:xfrm>
          <a:prstGeom prst="rect">
            <a:avLst/>
          </a:prstGeom>
        </p:spPr>
        <p:style>
          <a:lnRef idx="2">
            <a:schemeClr val="accent2"/>
          </a:lnRef>
          <a:fillRef idx="1">
            <a:schemeClr val="lt1"/>
          </a:fillRef>
          <a:effectRef idx="0">
            <a:schemeClr val="accent2"/>
          </a:effectRef>
          <a:fontRef idx="minor">
            <a:schemeClr val="dk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t-PT" sz="2400" dirty="0" smtClean="0"/>
              <a:t>Abordagem I</a:t>
            </a:r>
            <a:r>
              <a:rPr kumimoji="0" lang="pt-PT" sz="2400" b="0" i="0" u="none" strike="noStrike" kern="1200" cap="none" spc="0" normalizeH="0" baseline="0" noProof="0" dirty="0" err="1" smtClean="0">
                <a:ln>
                  <a:noFill/>
                </a:ln>
                <a:solidFill>
                  <a:schemeClr val="dk1"/>
                </a:solidFill>
                <a:effectLst/>
                <a:uLnTx/>
                <a:uFillTx/>
                <a:latin typeface="+mn-lt"/>
                <a:ea typeface="+mn-ea"/>
                <a:cs typeface="+mn-cs"/>
              </a:rPr>
              <a:t>nstrucionista</a:t>
            </a:r>
            <a:endParaRPr kumimoji="0" lang="pt-PT" sz="2400" b="0" i="0" u="none" strike="noStrike" kern="1200" cap="none" spc="0" normalizeH="0" baseline="0" noProof="0" dirty="0">
              <a:ln>
                <a:noFill/>
              </a:ln>
              <a:solidFill>
                <a:schemeClr val="dk1"/>
              </a:solidFill>
              <a:effectLst/>
              <a:uLnTx/>
              <a:uFillTx/>
              <a:latin typeface="+mn-lt"/>
              <a:ea typeface="+mn-ea"/>
              <a:cs typeface="+mn-cs"/>
            </a:endParaRPr>
          </a:p>
        </p:txBody>
      </p:sp>
      <p:sp>
        <p:nvSpPr>
          <p:cNvPr id="9" name="Título 1"/>
          <p:cNvSpPr txBox="1">
            <a:spLocks/>
          </p:cNvSpPr>
          <p:nvPr/>
        </p:nvSpPr>
        <p:spPr>
          <a:xfrm>
            <a:off x="5004048" y="1916832"/>
            <a:ext cx="3456384" cy="504056"/>
          </a:xfrm>
          <a:prstGeom prst="rect">
            <a:avLst/>
          </a:prstGeom>
        </p:spPr>
        <p:style>
          <a:lnRef idx="2">
            <a:schemeClr val="accent2"/>
          </a:lnRef>
          <a:fillRef idx="1">
            <a:schemeClr val="lt1"/>
          </a:fillRef>
          <a:effectRef idx="0">
            <a:schemeClr val="accent2"/>
          </a:effectRef>
          <a:fontRef idx="minor">
            <a:schemeClr val="dk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t-PT" sz="2400" dirty="0" smtClean="0"/>
              <a:t>Abordagem Construtivista</a:t>
            </a:r>
            <a:endParaRPr kumimoji="0" lang="pt-PT" sz="24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539552" y="1412776"/>
            <a:ext cx="8172400" cy="5040560"/>
          </a:xfrm>
        </p:spPr>
        <p:txBody>
          <a:bodyPr>
            <a:normAutofit/>
          </a:bodyPr>
          <a:lstStyle/>
          <a:p>
            <a:pPr>
              <a:lnSpc>
                <a:spcPct val="150000"/>
              </a:lnSpc>
              <a:buNone/>
            </a:pPr>
            <a:r>
              <a:rPr lang="pt-PT" sz="2400" b="1" dirty="0" smtClean="0"/>
              <a:t>Para salientar conceitos importantes o professor aplica:</a:t>
            </a:r>
          </a:p>
          <a:p>
            <a:pPr lvl="1">
              <a:lnSpc>
                <a:spcPct val="150000"/>
              </a:lnSpc>
            </a:pPr>
            <a:r>
              <a:rPr lang="pt-PT" dirty="0" smtClean="0"/>
              <a:t>Técnicas de entoação de Voz</a:t>
            </a:r>
          </a:p>
          <a:p>
            <a:pPr lvl="1">
              <a:lnSpc>
                <a:spcPct val="150000"/>
              </a:lnSpc>
            </a:pPr>
            <a:r>
              <a:rPr lang="pt-PT" dirty="0" smtClean="0"/>
              <a:t>Técnicas de Expressão corporal </a:t>
            </a:r>
          </a:p>
          <a:p>
            <a:pPr lvl="2">
              <a:lnSpc>
                <a:spcPct val="150000"/>
              </a:lnSpc>
            </a:pPr>
            <a:r>
              <a:rPr lang="pt-PT" dirty="0" smtClean="0"/>
              <a:t> Gestos</a:t>
            </a:r>
          </a:p>
          <a:p>
            <a:pPr lvl="2">
              <a:lnSpc>
                <a:spcPct val="150000"/>
              </a:lnSpc>
            </a:pPr>
            <a:r>
              <a:rPr lang="pt-PT" dirty="0" smtClean="0"/>
              <a:t> Movimentos dos olhos</a:t>
            </a:r>
          </a:p>
          <a:p>
            <a:pPr lvl="2">
              <a:lnSpc>
                <a:spcPct val="150000"/>
              </a:lnSpc>
            </a:pPr>
            <a:r>
              <a:rPr lang="pt-PT" dirty="0" smtClean="0"/>
              <a:t>Expressões da face</a:t>
            </a:r>
          </a:p>
          <a:p>
            <a:endParaRPr lang="pt-PT" dirty="0" smtClean="0"/>
          </a:p>
          <a:p>
            <a:endParaRPr lang="pt-PT" dirty="0"/>
          </a:p>
        </p:txBody>
      </p:sp>
      <p:sp>
        <p:nvSpPr>
          <p:cNvPr id="5" name="Título 1"/>
          <p:cNvSpPr txBox="1">
            <a:spLocks/>
          </p:cNvSpPr>
          <p:nvPr/>
        </p:nvSpPr>
        <p:spPr>
          <a:xfrm>
            <a:off x="251520" y="260648"/>
            <a:ext cx="8640960" cy="792088"/>
          </a:xfrm>
          <a:prstGeom prst="rect">
            <a:avLst/>
          </a:prstGeom>
        </p:spPr>
        <p:style>
          <a:lnRef idx="2">
            <a:schemeClr val="accent2"/>
          </a:lnRef>
          <a:fillRef idx="1">
            <a:schemeClr val="lt1"/>
          </a:fillRef>
          <a:effectRef idx="0">
            <a:schemeClr val="accent2"/>
          </a:effectRef>
          <a:fontRef idx="minor">
            <a:schemeClr val="dk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PT" sz="4000" b="0" i="0" u="none" strike="noStrike" kern="1200" cap="none" spc="0" normalizeH="0" baseline="0" noProof="0" dirty="0" smtClean="0">
                <a:ln>
                  <a:noFill/>
                </a:ln>
                <a:solidFill>
                  <a:schemeClr val="dk1"/>
                </a:solidFill>
                <a:effectLst/>
                <a:uLnTx/>
                <a:uFillTx/>
                <a:latin typeface="+mn-lt"/>
                <a:ea typeface="+mn-ea"/>
                <a:cs typeface="+mn-cs"/>
              </a:rPr>
              <a:t>AMBIENTE EDUCACIONAL - TÉCNICAS </a:t>
            </a:r>
            <a:endParaRPr kumimoji="0" lang="pt-PT" sz="40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411760" y="1772816"/>
            <a:ext cx="4392488" cy="4607504"/>
          </a:xfrm>
          <a:prstGeom prst="rect">
            <a:avLst/>
          </a:prstGeom>
          <a:noFill/>
          <a:ln w="9525">
            <a:noFill/>
            <a:miter lim="800000"/>
            <a:headEnd/>
            <a:tailEnd/>
          </a:ln>
        </p:spPr>
      </p:pic>
      <p:sp>
        <p:nvSpPr>
          <p:cNvPr id="5" name="Título 1"/>
          <p:cNvSpPr txBox="1">
            <a:spLocks/>
          </p:cNvSpPr>
          <p:nvPr/>
        </p:nvSpPr>
        <p:spPr>
          <a:xfrm>
            <a:off x="1115616" y="476672"/>
            <a:ext cx="7056784" cy="720080"/>
          </a:xfrm>
          <a:prstGeom prst="rect">
            <a:avLst/>
          </a:prstGeom>
        </p:spPr>
        <p:style>
          <a:lnRef idx="2">
            <a:schemeClr val="accent2"/>
          </a:lnRef>
          <a:fillRef idx="1">
            <a:schemeClr val="lt1"/>
          </a:fillRef>
          <a:effectRef idx="0">
            <a:schemeClr val="accent2"/>
          </a:effectRef>
          <a:fontRef idx="minor">
            <a:schemeClr val="dk1"/>
          </a:fontRef>
        </p:style>
        <p:txBody>
          <a:bodyPr/>
          <a:lstStyle/>
          <a:p>
            <a:pPr lvl="0" algn="ctr">
              <a:spcBef>
                <a:spcPct val="0"/>
              </a:spcBef>
              <a:defRPr/>
            </a:pPr>
            <a:r>
              <a:rPr lang="pt-PT" sz="4000" dirty="0" smtClean="0"/>
              <a:t>MEIOS E MATERIAIS - EVOLUÇÃO </a:t>
            </a:r>
            <a:endParaRPr kumimoji="0" lang="pt-PT" sz="40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83568" y="1556792"/>
            <a:ext cx="1567312" cy="1389683"/>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611560" y="3068960"/>
            <a:ext cx="1872208" cy="126374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2699792" y="1556792"/>
            <a:ext cx="1296144" cy="1296144"/>
          </a:xfrm>
          <a:prstGeom prst="rect">
            <a:avLst/>
          </a:prstGeom>
          <a:noFill/>
          <a:ln w="9525">
            <a:noFill/>
            <a:miter lim="800000"/>
            <a:headEnd/>
            <a:tailEnd/>
          </a:ln>
        </p:spPr>
      </p:pic>
      <p:pic>
        <p:nvPicPr>
          <p:cNvPr id="8" name="Picture 3"/>
          <p:cNvPicPr>
            <a:picLocks noChangeAspect="1" noChangeArrowheads="1"/>
          </p:cNvPicPr>
          <p:nvPr/>
        </p:nvPicPr>
        <p:blipFill>
          <a:blip r:embed="rId5" cstate="print"/>
          <a:srcRect/>
          <a:stretch>
            <a:fillRect/>
          </a:stretch>
        </p:blipFill>
        <p:spPr bwMode="auto">
          <a:xfrm>
            <a:off x="2771800" y="2996952"/>
            <a:ext cx="1248895" cy="1709272"/>
          </a:xfrm>
          <a:prstGeom prst="rect">
            <a:avLst/>
          </a:prstGeom>
          <a:noFill/>
          <a:ln w="9525">
            <a:noFill/>
            <a:miter lim="800000"/>
            <a:headEnd/>
            <a:tailEnd/>
          </a:ln>
        </p:spPr>
      </p:pic>
      <p:sp>
        <p:nvSpPr>
          <p:cNvPr id="10" name="Título 1"/>
          <p:cNvSpPr txBox="1">
            <a:spLocks/>
          </p:cNvSpPr>
          <p:nvPr/>
        </p:nvSpPr>
        <p:spPr>
          <a:xfrm>
            <a:off x="1115616" y="476672"/>
            <a:ext cx="7056784" cy="720080"/>
          </a:xfrm>
          <a:prstGeom prst="rect">
            <a:avLst/>
          </a:prstGeom>
        </p:spPr>
        <p:style>
          <a:lnRef idx="2">
            <a:schemeClr val="accent2"/>
          </a:lnRef>
          <a:fillRef idx="1">
            <a:schemeClr val="lt1"/>
          </a:fillRef>
          <a:effectRef idx="0">
            <a:schemeClr val="accent2"/>
          </a:effectRef>
          <a:fontRef idx="minor">
            <a:schemeClr val="dk1"/>
          </a:fontRef>
        </p:style>
        <p:txBody>
          <a:bodyPr/>
          <a:lstStyle/>
          <a:p>
            <a:pPr lvl="0" algn="ctr">
              <a:spcBef>
                <a:spcPct val="0"/>
              </a:spcBef>
              <a:defRPr/>
            </a:pPr>
            <a:r>
              <a:rPr lang="pt-PT" sz="4000" dirty="0" smtClean="0"/>
              <a:t>MEIOS E MATERIAIS - EVOLUÇÃO </a:t>
            </a:r>
            <a:endParaRPr kumimoji="0" lang="pt-PT" sz="4000" b="0" i="0" u="none" strike="noStrike" kern="1200" cap="none" spc="0" normalizeH="0" baseline="0" noProof="0" dirty="0">
              <a:ln>
                <a:noFill/>
              </a:ln>
              <a:solidFill>
                <a:schemeClr val="dk1"/>
              </a:solidFill>
              <a:effectLst/>
              <a:uLnTx/>
              <a:uFillTx/>
              <a:latin typeface="+mn-lt"/>
              <a:ea typeface="+mn-ea"/>
              <a:cs typeface="+mn-cs"/>
            </a:endParaRPr>
          </a:p>
        </p:txBody>
      </p:sp>
      <p:pic>
        <p:nvPicPr>
          <p:cNvPr id="9" name="Picture 6"/>
          <p:cNvPicPr>
            <a:picLocks noChangeAspect="1" noChangeArrowheads="1"/>
          </p:cNvPicPr>
          <p:nvPr/>
        </p:nvPicPr>
        <p:blipFill>
          <a:blip r:embed="rId6" cstate="print"/>
          <a:srcRect/>
          <a:stretch>
            <a:fillRect/>
          </a:stretch>
        </p:blipFill>
        <p:spPr bwMode="auto">
          <a:xfrm>
            <a:off x="4932040" y="1556792"/>
            <a:ext cx="1934543" cy="1620180"/>
          </a:xfrm>
          <a:prstGeom prst="rect">
            <a:avLst/>
          </a:prstGeom>
          <a:noFill/>
          <a:ln w="9525">
            <a:noFill/>
            <a:miter lim="800000"/>
            <a:headEnd/>
            <a:tailEnd/>
          </a:ln>
        </p:spPr>
      </p:pic>
      <p:pic>
        <p:nvPicPr>
          <p:cNvPr id="11" name="Picture 5"/>
          <p:cNvPicPr>
            <a:picLocks noChangeAspect="1" noChangeArrowheads="1"/>
          </p:cNvPicPr>
          <p:nvPr/>
        </p:nvPicPr>
        <p:blipFill>
          <a:blip r:embed="rId7" cstate="print"/>
          <a:srcRect/>
          <a:stretch>
            <a:fillRect/>
          </a:stretch>
        </p:blipFill>
        <p:spPr bwMode="auto">
          <a:xfrm>
            <a:off x="4860032" y="3356992"/>
            <a:ext cx="2088232" cy="1534670"/>
          </a:xfrm>
          <a:prstGeom prst="rect">
            <a:avLst/>
          </a:prstGeom>
          <a:noFill/>
          <a:ln w="9525">
            <a:noFill/>
            <a:miter lim="800000"/>
            <a:headEnd/>
            <a:tailEnd/>
          </a:ln>
        </p:spPr>
      </p:pic>
      <p:pic>
        <p:nvPicPr>
          <p:cNvPr id="12" name="Picture 2"/>
          <p:cNvPicPr>
            <a:picLocks noChangeAspect="1" noChangeArrowheads="1"/>
          </p:cNvPicPr>
          <p:nvPr/>
        </p:nvPicPr>
        <p:blipFill>
          <a:blip r:embed="rId8" cstate="print"/>
          <a:srcRect/>
          <a:stretch>
            <a:fillRect/>
          </a:stretch>
        </p:blipFill>
        <p:spPr bwMode="auto">
          <a:xfrm>
            <a:off x="7164288" y="2492896"/>
            <a:ext cx="1656184" cy="1703894"/>
          </a:xfrm>
          <a:prstGeom prst="rect">
            <a:avLst/>
          </a:prstGeom>
          <a:noFill/>
          <a:ln w="9525">
            <a:noFill/>
            <a:miter lim="800000"/>
            <a:headEnd/>
            <a:tailEnd/>
          </a:ln>
        </p:spPr>
      </p:pic>
      <p:pic>
        <p:nvPicPr>
          <p:cNvPr id="13" name="Picture 4"/>
          <p:cNvPicPr>
            <a:picLocks noChangeAspect="1" noChangeArrowheads="1"/>
          </p:cNvPicPr>
          <p:nvPr/>
        </p:nvPicPr>
        <p:blipFill>
          <a:blip r:embed="rId9" cstate="print"/>
          <a:srcRect/>
          <a:stretch>
            <a:fillRect/>
          </a:stretch>
        </p:blipFill>
        <p:spPr bwMode="auto">
          <a:xfrm>
            <a:off x="1691680" y="4869160"/>
            <a:ext cx="1800201" cy="1800201"/>
          </a:xfrm>
          <a:prstGeom prst="rect">
            <a:avLst/>
          </a:prstGeom>
          <a:noFill/>
          <a:ln w="9525">
            <a:noFill/>
            <a:miter lim="800000"/>
            <a:headEnd/>
            <a:tailEnd/>
          </a:ln>
        </p:spPr>
      </p:pic>
      <p:pic>
        <p:nvPicPr>
          <p:cNvPr id="14" name="Picture 5"/>
          <p:cNvPicPr>
            <a:picLocks noChangeAspect="1" noChangeArrowheads="1"/>
          </p:cNvPicPr>
          <p:nvPr/>
        </p:nvPicPr>
        <p:blipFill>
          <a:blip r:embed="rId10" cstate="print"/>
          <a:srcRect/>
          <a:stretch>
            <a:fillRect/>
          </a:stretch>
        </p:blipFill>
        <p:spPr bwMode="auto">
          <a:xfrm>
            <a:off x="3851920" y="5445224"/>
            <a:ext cx="1944216" cy="1089168"/>
          </a:xfrm>
          <a:prstGeom prst="rect">
            <a:avLst/>
          </a:prstGeom>
          <a:noFill/>
          <a:ln w="9525">
            <a:noFill/>
            <a:miter lim="800000"/>
            <a:headEnd/>
            <a:tailEnd/>
          </a:ln>
        </p:spPr>
      </p:pic>
      <p:pic>
        <p:nvPicPr>
          <p:cNvPr id="15" name="Picture 2"/>
          <p:cNvPicPr>
            <a:picLocks noChangeAspect="1" noChangeArrowheads="1"/>
          </p:cNvPicPr>
          <p:nvPr/>
        </p:nvPicPr>
        <p:blipFill>
          <a:blip r:embed="rId11" cstate="print"/>
          <a:srcRect/>
          <a:stretch>
            <a:fillRect/>
          </a:stretch>
        </p:blipFill>
        <p:spPr bwMode="auto">
          <a:xfrm>
            <a:off x="6372200" y="5085184"/>
            <a:ext cx="1719191" cy="15992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1257</TotalTime>
  <Words>1950</Words>
  <Application>Microsoft Office PowerPoint</Application>
  <PresentationFormat>Apresentação no Ecrã (4:3)</PresentationFormat>
  <Paragraphs>393</Paragraphs>
  <Slides>45</Slides>
  <Notes>9</Notes>
  <HiddenSlides>0</HiddenSlides>
  <MMClips>0</MMClips>
  <ScaleCrop>false</ScaleCrop>
  <HeadingPairs>
    <vt:vector size="4" baseType="variant">
      <vt:variant>
        <vt:lpstr>Tema</vt:lpstr>
      </vt:variant>
      <vt:variant>
        <vt:i4>1</vt:i4>
      </vt:variant>
      <vt:variant>
        <vt:lpstr>Títulos dos diapositivos</vt:lpstr>
      </vt:variant>
      <vt:variant>
        <vt:i4>45</vt:i4>
      </vt:variant>
    </vt:vector>
  </HeadingPairs>
  <TitlesOfParts>
    <vt:vector size="46" baseType="lpstr">
      <vt:lpstr>Tema do Office</vt:lpstr>
      <vt:lpstr>Diapositivo 1</vt:lpstr>
      <vt:lpstr>Diapositivo 2</vt:lpstr>
      <vt:lpstr>Diapositivo 3</vt:lpstr>
      <vt:lpstr>Diapositivo 4</vt:lpstr>
      <vt:lpstr>Diapositivo 5</vt:lpstr>
      <vt:lpstr>Diapositivo 6</vt:lpstr>
      <vt:lpstr>Diapositivo 7</vt:lpstr>
      <vt:lpstr>Diapositivo 8</vt:lpstr>
      <vt:lpstr>Diapositivo 9</vt:lpstr>
      <vt:lpstr>Diapositivo 10</vt:lpstr>
      <vt:lpstr>Diapositivo 11</vt:lpstr>
      <vt:lpstr>Diapositivo 12</vt:lpstr>
      <vt:lpstr>Diapositivo 13</vt:lpstr>
      <vt:lpstr>Diapositivo 14</vt:lpstr>
      <vt:lpstr>Diapositivo 15</vt:lpstr>
      <vt:lpstr>Diapositivo 16</vt:lpstr>
      <vt:lpstr>Diapositivo 17</vt:lpstr>
      <vt:lpstr>Diapositivo 18</vt:lpstr>
      <vt:lpstr>Diapositivo 19</vt:lpstr>
      <vt:lpstr>Diapositivo 20</vt:lpstr>
      <vt:lpstr>Diapositivo 21</vt:lpstr>
      <vt:lpstr>Diapositivo 22</vt:lpstr>
      <vt:lpstr>Diapositivo 23</vt:lpstr>
      <vt:lpstr>Diapositivo 24</vt:lpstr>
      <vt:lpstr>Diapositivo 25</vt:lpstr>
      <vt:lpstr>Diapositivo 26</vt:lpstr>
      <vt:lpstr>Diapositivo 27</vt:lpstr>
      <vt:lpstr>Diapositivo 28</vt:lpstr>
      <vt:lpstr>Diapositivo 29</vt:lpstr>
      <vt:lpstr>Diapositivo 30</vt:lpstr>
      <vt:lpstr>B-LEARNING</vt:lpstr>
      <vt:lpstr>PRINCIPAIS CARACTERÍSTICAS</vt:lpstr>
      <vt:lpstr>MODALIDADES DO B-LEARNING</vt:lpstr>
      <vt:lpstr>Porquê o b-learning?</vt:lpstr>
      <vt:lpstr>Diapositivo 35</vt:lpstr>
      <vt:lpstr>ABORDAGENS INSTRUTIVAS</vt:lpstr>
      <vt:lpstr>Diapositivo 37</vt:lpstr>
      <vt:lpstr>Diapositivo 38</vt:lpstr>
      <vt:lpstr>Diapositivo 39</vt:lpstr>
      <vt:lpstr>Diapositivo 40</vt:lpstr>
      <vt:lpstr>Diapositivo 41</vt:lpstr>
      <vt:lpstr>Diapositivo 42</vt:lpstr>
      <vt:lpstr>Diapositivo 43</vt:lpstr>
      <vt:lpstr>Diapositivo 44</vt:lpstr>
      <vt:lpstr>Diapositivo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Ana</dc:creator>
  <cp:lastModifiedBy>admin</cp:lastModifiedBy>
  <cp:revision>190</cp:revision>
  <dcterms:created xsi:type="dcterms:W3CDTF">2010-10-13T10:36:23Z</dcterms:created>
  <dcterms:modified xsi:type="dcterms:W3CDTF">2010-10-29T16:21:46Z</dcterms:modified>
</cp:coreProperties>
</file>